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1" d="100"/>
          <a:sy n="71"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viewProps" Target="view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presProps" Target="presProps.xml" /><Relationship Id="rId5" Type="http://schemas.openxmlformats.org/officeDocument/2006/relationships/slide" Target="slides/slide4.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12/14/2022</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63277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10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503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701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17503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604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5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90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93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730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12/14/2022</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14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12/14/2022</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957821672"/>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tmp"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79089" y="1247140"/>
            <a:ext cx="9512395" cy="1207977"/>
          </a:xfrm>
        </p:spPr>
        <p:txBody>
          <a:bodyPr>
            <a:normAutofit/>
          </a:bodyPr>
          <a:lstStyle/>
          <a:p>
            <a:r>
              <a:rPr lang="en-GB" sz="6500" dirty="0" err="1"/>
              <a:t>GameVault</a:t>
            </a:r>
            <a:endParaRPr lang="en-GB" sz="6500"/>
          </a:p>
        </p:txBody>
      </p:sp>
      <p:sp>
        <p:nvSpPr>
          <p:cNvPr id="3" name="Subtitle 2"/>
          <p:cNvSpPr>
            <a:spLocks noGrp="1"/>
          </p:cNvSpPr>
          <p:nvPr>
            <p:ph type="subTitle" idx="1"/>
          </p:nvPr>
        </p:nvSpPr>
        <p:spPr>
          <a:xfrm>
            <a:off x="1079089" y="2287711"/>
            <a:ext cx="9512395" cy="3799399"/>
          </a:xfrm>
        </p:spPr>
        <p:txBody>
          <a:bodyPr>
            <a:normAutofit/>
          </a:bodyPr>
          <a:lstStyle/>
          <a:p>
            <a:r>
              <a:rPr lang="en-GB" dirty="0"/>
              <a:t>An Online Videogame Store</a:t>
            </a:r>
          </a:p>
          <a:p>
            <a:endParaRPr lang="en-GB" dirty="0"/>
          </a:p>
          <a:p>
            <a:endParaRPr lang="en-GB" dirty="0"/>
          </a:p>
          <a:p>
            <a:endParaRPr lang="en-GB" dirty="0"/>
          </a:p>
          <a:p>
            <a:r>
              <a:rPr lang="en-GB" sz="2200" dirty="0"/>
              <a:t>Project by </a:t>
            </a:r>
          </a:p>
          <a:p>
            <a:r>
              <a:rPr lang="en-GB" sz="2200" dirty="0"/>
              <a:t>Abid Hasan           1921700042</a:t>
            </a:r>
          </a:p>
          <a:p>
            <a:r>
              <a:rPr lang="en-GB" sz="2200" dirty="0"/>
              <a:t>Shakib Taher Joy </a:t>
            </a:r>
            <a:r>
              <a:rPr lang="en-GB" sz="2200" dirty="0">
                <a:ea typeface="+mn-lt"/>
                <a:cs typeface="+mn-lt"/>
              </a:rPr>
              <a:t> 2111845642</a:t>
            </a:r>
          </a:p>
        </p:txBody>
      </p:sp>
      <p:sp>
        <p:nvSpPr>
          <p:cNvPr id="10" name="Rectangle 9">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A193-7B0E-88A4-67B2-6CD27617DD1F}"/>
              </a:ext>
            </a:extLst>
          </p:cNvPr>
          <p:cNvSpPr>
            <a:spLocks noGrp="1"/>
          </p:cNvSpPr>
          <p:nvPr>
            <p:ph type="title"/>
          </p:nvPr>
        </p:nvSpPr>
        <p:spPr>
          <a:xfrm>
            <a:off x="1587710" y="1087965"/>
            <a:ext cx="9486690" cy="1766080"/>
          </a:xfrm>
        </p:spPr>
        <p:txBody>
          <a:bodyPr/>
          <a:lstStyle/>
          <a:p>
            <a:r>
              <a:rPr lang="en-GB" dirty="0" err="1"/>
              <a:t>Whats</a:t>
            </a:r>
            <a:r>
              <a:rPr lang="en-GB" dirty="0"/>
              <a:t> the Website About?</a:t>
            </a:r>
          </a:p>
        </p:txBody>
      </p:sp>
      <p:sp>
        <p:nvSpPr>
          <p:cNvPr id="3" name="Content Placeholder 2">
            <a:extLst>
              <a:ext uri="{FF2B5EF4-FFF2-40B4-BE49-F238E27FC236}">
                <a16:creationId xmlns:a16="http://schemas.microsoft.com/office/drawing/2014/main" id="{85AC990A-9324-3644-0C11-6E23C0B41A1E}"/>
              </a:ext>
            </a:extLst>
          </p:cNvPr>
          <p:cNvSpPr>
            <a:spLocks noGrp="1"/>
          </p:cNvSpPr>
          <p:nvPr>
            <p:ph idx="1"/>
          </p:nvPr>
        </p:nvSpPr>
        <p:spPr>
          <a:xfrm>
            <a:off x="1587710" y="2174393"/>
            <a:ext cx="9486690" cy="3911775"/>
          </a:xfrm>
        </p:spPr>
        <p:txBody>
          <a:bodyPr vert="horz" lIns="91440" tIns="45720" rIns="91440" bIns="45720" rtlCol="0" anchor="t">
            <a:noAutofit/>
          </a:bodyPr>
          <a:lstStyle/>
          <a:p>
            <a:pPr marL="0" indent="0">
              <a:buNone/>
            </a:pPr>
            <a:r>
              <a:rPr lang="en-US" sz="2600" dirty="0">
                <a:ea typeface="+mn-lt"/>
                <a:cs typeface="+mn-lt"/>
              </a:rPr>
              <a:t>“</a:t>
            </a:r>
            <a:r>
              <a:rPr lang="en-US" sz="2600" dirty="0" err="1">
                <a:ea typeface="+mn-lt"/>
                <a:cs typeface="+mn-lt"/>
              </a:rPr>
              <a:t>GameVault</a:t>
            </a:r>
            <a:r>
              <a:rPr lang="en-US" sz="2600" dirty="0">
                <a:ea typeface="+mn-lt"/>
                <a:cs typeface="+mn-lt"/>
              </a:rPr>
              <a:t>” is an online game store selling a variety of old and new </a:t>
            </a:r>
            <a:r>
              <a:rPr lang="en-US" sz="2600" b="1" dirty="0">
                <a:ea typeface="+mn-lt"/>
                <a:cs typeface="+mn-lt"/>
              </a:rPr>
              <a:t>games</a:t>
            </a:r>
            <a:r>
              <a:rPr lang="en-US" sz="2600" dirty="0">
                <a:ea typeface="+mn-lt"/>
                <a:cs typeface="+mn-lt"/>
              </a:rPr>
              <a:t>, </a:t>
            </a:r>
            <a:r>
              <a:rPr lang="en-US" sz="2600" b="1" dirty="0">
                <a:ea typeface="+mn-lt"/>
                <a:cs typeface="+mn-lt"/>
              </a:rPr>
              <a:t>consoles </a:t>
            </a:r>
            <a:r>
              <a:rPr lang="en-US" sz="2600" dirty="0">
                <a:ea typeface="+mn-lt"/>
                <a:cs typeface="+mn-lt"/>
              </a:rPr>
              <a:t>and </a:t>
            </a:r>
            <a:r>
              <a:rPr lang="en-US" sz="2600" b="1" dirty="0">
                <a:ea typeface="+mn-lt"/>
                <a:cs typeface="+mn-lt"/>
              </a:rPr>
              <a:t>accessories</a:t>
            </a:r>
            <a:r>
              <a:rPr lang="en-US" sz="2600" dirty="0">
                <a:ea typeface="+mn-lt"/>
                <a:cs typeface="+mn-lt"/>
              </a:rPr>
              <a:t>, built using HTML and CSS and the scripting language used is PHP.</a:t>
            </a:r>
            <a:br>
              <a:rPr lang="en-US" sz="2600" dirty="0">
                <a:ea typeface="+mn-lt"/>
                <a:cs typeface="+mn-lt"/>
              </a:rPr>
            </a:br>
            <a:r>
              <a:rPr lang="en-US" sz="2600" dirty="0">
                <a:ea typeface="+mn-lt"/>
                <a:cs typeface="+mn-lt"/>
              </a:rPr>
              <a:t> In this website the user would be able to log in or sign up and browse through games and consoles and digital tools related to video games such as HDMI cables and memory cards through the lists available. </a:t>
            </a:r>
            <a:endParaRPr lang="en-GB" sz="2600">
              <a:ea typeface="+mn-lt"/>
              <a:cs typeface="+mn-lt"/>
            </a:endParaRPr>
          </a:p>
        </p:txBody>
      </p:sp>
    </p:spTree>
    <p:extLst>
      <p:ext uri="{BB962C8B-B14F-4D97-AF65-F5344CB8AC3E}">
        <p14:creationId xmlns:p14="http://schemas.microsoft.com/office/powerpoint/2010/main" val="198385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D7E4-3AEB-3BE4-3B2D-F2609A18BB1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62297A1-6CDF-E60D-38ED-7490020D0325}"/>
              </a:ext>
            </a:extLst>
          </p:cNvPr>
          <p:cNvSpPr>
            <a:spLocks noGrp="1"/>
          </p:cNvSpPr>
          <p:nvPr>
            <p:ph idx="1"/>
          </p:nvPr>
        </p:nvSpPr>
        <p:spPr>
          <a:xfrm>
            <a:off x="1587710" y="1814960"/>
            <a:ext cx="9486690" cy="4271208"/>
          </a:xfrm>
        </p:spPr>
        <p:txBody>
          <a:bodyPr vert="horz" lIns="91440" tIns="45720" rIns="91440" bIns="45720" rtlCol="0" anchor="t">
            <a:normAutofit/>
          </a:bodyPr>
          <a:lstStyle/>
          <a:p>
            <a:pPr marL="0" indent="0">
              <a:buNone/>
            </a:pPr>
            <a:r>
              <a:rPr lang="en-US" sz="2600" dirty="0">
                <a:ea typeface="+mn-lt"/>
                <a:cs typeface="+mn-lt"/>
              </a:rPr>
              <a:t>There would be a list of 8 recommendations and a list of 10 latest released games as a jumping off point for the user. An option of ordering games from suppliers specifically for the admin is available.</a:t>
            </a:r>
            <a:r>
              <a:rPr lang="en-US" dirty="0">
                <a:ea typeface="+mn-lt"/>
                <a:cs typeface="+mn-lt"/>
              </a:rPr>
              <a:t> </a:t>
            </a:r>
            <a:endParaRPr lang="en-US"/>
          </a:p>
        </p:txBody>
      </p:sp>
    </p:spTree>
    <p:extLst>
      <p:ext uri="{BB962C8B-B14F-4D97-AF65-F5344CB8AC3E}">
        <p14:creationId xmlns:p14="http://schemas.microsoft.com/office/powerpoint/2010/main" val="963217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A047-494C-934E-60D6-77FA8FEAD4E1}"/>
              </a:ext>
            </a:extLst>
          </p:cNvPr>
          <p:cNvSpPr>
            <a:spLocks noGrp="1"/>
          </p:cNvSpPr>
          <p:nvPr>
            <p:ph type="title"/>
          </p:nvPr>
        </p:nvSpPr>
        <p:spPr/>
        <p:txBody>
          <a:bodyPr/>
          <a:lstStyle/>
          <a:p>
            <a:r>
              <a:rPr lang="en-US" dirty="0">
                <a:ea typeface="+mj-lt"/>
                <a:cs typeface="+mj-lt"/>
              </a:rPr>
              <a:t>Database Structure?</a:t>
            </a:r>
            <a:endParaRPr lang="en-GB" b="0" dirty="0">
              <a:ea typeface="+mj-lt"/>
              <a:cs typeface="+mj-lt"/>
            </a:endParaRPr>
          </a:p>
        </p:txBody>
      </p:sp>
      <p:sp>
        <p:nvSpPr>
          <p:cNvPr id="3" name="Content Placeholder 2">
            <a:extLst>
              <a:ext uri="{FF2B5EF4-FFF2-40B4-BE49-F238E27FC236}">
                <a16:creationId xmlns:a16="http://schemas.microsoft.com/office/drawing/2014/main" id="{2EE213B4-2562-E27E-7E94-A88F6D6DDD44}"/>
              </a:ext>
            </a:extLst>
          </p:cNvPr>
          <p:cNvSpPr>
            <a:spLocks noGrp="1"/>
          </p:cNvSpPr>
          <p:nvPr>
            <p:ph idx="1"/>
          </p:nvPr>
        </p:nvSpPr>
        <p:spPr>
          <a:xfrm>
            <a:off x="1587710" y="1714318"/>
            <a:ext cx="9486690" cy="4371850"/>
          </a:xfrm>
        </p:spPr>
        <p:txBody>
          <a:bodyPr vert="horz" lIns="91440" tIns="45720" rIns="91440" bIns="45720" rtlCol="0" anchor="t">
            <a:noAutofit/>
          </a:bodyPr>
          <a:lstStyle/>
          <a:p>
            <a:pPr marL="0" indent="0">
              <a:buNone/>
            </a:pPr>
            <a:r>
              <a:rPr lang="en-US" sz="2400" dirty="0">
                <a:ea typeface="+mn-lt"/>
                <a:cs typeface="+mn-lt"/>
              </a:rPr>
              <a:t>The database would be built by the entity relationship model using SQL. There would be 8 entities in total; There is a “</a:t>
            </a:r>
            <a:r>
              <a:rPr lang="en-US" sz="2400" b="1" dirty="0">
                <a:ea typeface="+mn-lt"/>
                <a:cs typeface="+mn-lt"/>
              </a:rPr>
              <a:t>User” </a:t>
            </a:r>
            <a:r>
              <a:rPr lang="en-US" sz="2400" dirty="0">
                <a:ea typeface="+mn-lt"/>
                <a:cs typeface="+mn-lt"/>
              </a:rPr>
              <a:t>who logs in signs up and </a:t>
            </a:r>
            <a:r>
              <a:rPr lang="en-US" sz="2400" b="1" dirty="0">
                <a:ea typeface="+mn-lt"/>
                <a:cs typeface="+mn-lt"/>
              </a:rPr>
              <a:t>IS A</a:t>
            </a:r>
            <a:r>
              <a:rPr lang="en-US" sz="2400" dirty="0">
                <a:ea typeface="+mn-lt"/>
                <a:cs typeface="+mn-lt"/>
              </a:rPr>
              <a:t> “</a:t>
            </a:r>
            <a:r>
              <a:rPr lang="en-US" sz="2400" b="1" dirty="0">
                <a:ea typeface="+mn-lt"/>
                <a:cs typeface="+mn-lt"/>
              </a:rPr>
              <a:t>Customer”</a:t>
            </a:r>
            <a:r>
              <a:rPr lang="en-US" sz="2400" dirty="0">
                <a:ea typeface="+mn-lt"/>
                <a:cs typeface="+mn-lt"/>
              </a:rPr>
              <a:t> or an “</a:t>
            </a:r>
            <a:r>
              <a:rPr lang="en-US" sz="2400" b="1" dirty="0">
                <a:ea typeface="+mn-lt"/>
                <a:cs typeface="+mn-lt"/>
              </a:rPr>
              <a:t>Admin”</a:t>
            </a:r>
            <a:r>
              <a:rPr lang="en-US" sz="2400" dirty="0">
                <a:ea typeface="+mn-lt"/>
                <a:cs typeface="+mn-lt"/>
              </a:rPr>
              <a:t>, the admin manages the</a:t>
            </a:r>
            <a:r>
              <a:rPr lang="en-US" sz="2400" b="1" dirty="0">
                <a:ea typeface="+mn-lt"/>
                <a:cs typeface="+mn-lt"/>
              </a:rPr>
              <a:t> “Product”, </a:t>
            </a:r>
            <a:r>
              <a:rPr lang="en-US" sz="2400" dirty="0">
                <a:ea typeface="+mn-lt"/>
                <a:cs typeface="+mn-lt"/>
              </a:rPr>
              <a:t>which </a:t>
            </a:r>
            <a:r>
              <a:rPr lang="en-US" sz="2400" b="1" dirty="0">
                <a:ea typeface="+mn-lt"/>
                <a:cs typeface="+mn-lt"/>
              </a:rPr>
              <a:t>IS A “Game”</a:t>
            </a:r>
            <a:r>
              <a:rPr lang="en-US" sz="2400" dirty="0">
                <a:ea typeface="+mn-lt"/>
                <a:cs typeface="+mn-lt"/>
              </a:rPr>
              <a:t>, “</a:t>
            </a:r>
            <a:r>
              <a:rPr lang="en-US" sz="2400" b="1" dirty="0">
                <a:ea typeface="+mn-lt"/>
                <a:cs typeface="+mn-lt"/>
              </a:rPr>
              <a:t>Console” </a:t>
            </a:r>
            <a:r>
              <a:rPr lang="en-US" sz="2400" dirty="0">
                <a:ea typeface="+mn-lt"/>
                <a:cs typeface="+mn-lt"/>
              </a:rPr>
              <a:t>or an “</a:t>
            </a:r>
            <a:r>
              <a:rPr lang="en-US" sz="2400" b="1" dirty="0">
                <a:ea typeface="+mn-lt"/>
                <a:cs typeface="+mn-lt"/>
              </a:rPr>
              <a:t>Accessory”. </a:t>
            </a:r>
            <a:r>
              <a:rPr lang="en-US" sz="2400" dirty="0">
                <a:ea typeface="+mn-lt"/>
                <a:cs typeface="+mn-lt"/>
              </a:rPr>
              <a:t>The customer orders a product and the </a:t>
            </a:r>
            <a:r>
              <a:rPr lang="en-US" sz="2400" b="1" dirty="0">
                <a:ea typeface="+mn-lt"/>
                <a:cs typeface="+mn-lt"/>
              </a:rPr>
              <a:t>“Order-receipt”</a:t>
            </a:r>
            <a:r>
              <a:rPr lang="en-US" sz="2400" dirty="0">
                <a:ea typeface="+mn-lt"/>
                <a:cs typeface="+mn-lt"/>
              </a:rPr>
              <a:t> is prepared if the order is finalized. The admin can buy products from a </a:t>
            </a:r>
            <a:r>
              <a:rPr lang="en-US" sz="2400" b="1" dirty="0">
                <a:ea typeface="+mn-lt"/>
                <a:cs typeface="+mn-lt"/>
              </a:rPr>
              <a:t>“Supplier”</a:t>
            </a:r>
            <a:r>
              <a:rPr lang="en-US" sz="2400" dirty="0">
                <a:ea typeface="+mn-lt"/>
                <a:cs typeface="+mn-lt"/>
              </a:rPr>
              <a:t> . </a:t>
            </a:r>
            <a:endParaRPr lang="en-GB" sz="2400" dirty="0">
              <a:ea typeface="+mn-lt"/>
              <a:cs typeface="+mn-lt"/>
            </a:endParaRPr>
          </a:p>
          <a:p>
            <a:pPr marL="0" indent="0">
              <a:buNone/>
            </a:pPr>
            <a:r>
              <a:rPr lang="en-US" sz="2400" dirty="0">
                <a:ea typeface="+mn-lt"/>
                <a:cs typeface="+mn-lt"/>
              </a:rPr>
              <a:t>A user with any given email address and username can sign up only once, and 1 customer can buy 1 product at a time. The admin can buy many product from 1 supplier at a time. </a:t>
            </a:r>
            <a:endParaRPr lang="en-GB" sz="2400" dirty="0">
              <a:ea typeface="+mn-lt"/>
              <a:cs typeface="+mn-lt"/>
            </a:endParaRPr>
          </a:p>
          <a:p>
            <a:endParaRPr lang="en-GB" dirty="0"/>
          </a:p>
        </p:txBody>
      </p:sp>
    </p:spTree>
    <p:extLst>
      <p:ext uri="{BB962C8B-B14F-4D97-AF65-F5344CB8AC3E}">
        <p14:creationId xmlns:p14="http://schemas.microsoft.com/office/powerpoint/2010/main" val="103420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C927-DE5E-3DD6-B165-6703F7EEDE35}"/>
              </a:ext>
            </a:extLst>
          </p:cNvPr>
          <p:cNvSpPr>
            <a:spLocks noGrp="1"/>
          </p:cNvSpPr>
          <p:nvPr>
            <p:ph type="title"/>
          </p:nvPr>
        </p:nvSpPr>
        <p:spPr/>
        <p:txBody>
          <a:bodyPr/>
          <a:lstStyle/>
          <a:p>
            <a:r>
              <a:rPr lang="en-GB" dirty="0"/>
              <a:t>What's the Layout?</a:t>
            </a:r>
          </a:p>
        </p:txBody>
      </p:sp>
      <p:sp>
        <p:nvSpPr>
          <p:cNvPr id="3" name="Content Placeholder 2">
            <a:extLst>
              <a:ext uri="{FF2B5EF4-FFF2-40B4-BE49-F238E27FC236}">
                <a16:creationId xmlns:a16="http://schemas.microsoft.com/office/drawing/2014/main" id="{0B789E23-855F-05F6-C5BA-8F3C745DB1C2}"/>
              </a:ext>
            </a:extLst>
          </p:cNvPr>
          <p:cNvSpPr>
            <a:spLocks noGrp="1"/>
          </p:cNvSpPr>
          <p:nvPr>
            <p:ph idx="1"/>
          </p:nvPr>
        </p:nvSpPr>
        <p:spPr>
          <a:xfrm>
            <a:off x="1587710" y="1858092"/>
            <a:ext cx="9486690" cy="4228076"/>
          </a:xfrm>
        </p:spPr>
        <p:txBody>
          <a:bodyPr vert="horz" lIns="91440" tIns="45720" rIns="91440" bIns="45720" rtlCol="0" anchor="t">
            <a:normAutofit fontScale="92500" lnSpcReduction="10000"/>
          </a:bodyPr>
          <a:lstStyle/>
          <a:p>
            <a:pPr marL="0" indent="0">
              <a:buNone/>
            </a:pPr>
            <a:r>
              <a:rPr lang="en-US" sz="2600" dirty="0">
                <a:ea typeface="+mn-lt"/>
                <a:cs typeface="+mn-lt"/>
              </a:rPr>
              <a:t>While logging in the user would be giving their username and password, and while registering, the username, password and phone number.</a:t>
            </a:r>
            <a:endParaRPr lang="en-GB" sz="2600">
              <a:ea typeface="+mn-lt"/>
              <a:cs typeface="+mn-lt"/>
            </a:endParaRPr>
          </a:p>
          <a:p>
            <a:pPr marL="0" indent="0">
              <a:buNone/>
            </a:pPr>
            <a:r>
              <a:rPr lang="en-US" sz="2600" dirty="0">
                <a:ea typeface="+mn-lt"/>
                <a:cs typeface="+mn-lt"/>
              </a:rPr>
              <a:t>Inside the website all users would be able to navigate a menu bar that has “Menu”, “Games”, “Consoles” , “Accessories”, “Log In”  and “Sign Up”, but upon entering as an Admin another menu option called “inventory” would appear.</a:t>
            </a:r>
            <a:endParaRPr lang="en-GB" sz="2600">
              <a:ea typeface="+mn-lt"/>
              <a:cs typeface="+mn-lt"/>
            </a:endParaRPr>
          </a:p>
          <a:p>
            <a:pPr>
              <a:buNone/>
            </a:pPr>
            <a:r>
              <a:rPr lang="en-US" sz="2600" dirty="0">
                <a:ea typeface="+mn-lt"/>
                <a:cs typeface="+mn-lt"/>
              </a:rPr>
              <a:t>The admin has the special privileges of checking the list of orders, restocking games and browsing and deleting user accounts. </a:t>
            </a:r>
          </a:p>
          <a:p>
            <a:pPr>
              <a:buNone/>
            </a:pPr>
            <a:endParaRPr lang="en-US" sz="2600" dirty="0">
              <a:ea typeface="+mn-lt"/>
              <a:cs typeface="+mn-lt"/>
            </a:endParaRPr>
          </a:p>
          <a:p>
            <a:pPr marL="0" indent="0">
              <a:buNone/>
            </a:pPr>
            <a:endParaRPr lang="en-US" sz="2600" dirty="0"/>
          </a:p>
          <a:p>
            <a:endParaRPr lang="en-GB" sz="2600" dirty="0"/>
          </a:p>
        </p:txBody>
      </p:sp>
    </p:spTree>
    <p:extLst>
      <p:ext uri="{BB962C8B-B14F-4D97-AF65-F5344CB8AC3E}">
        <p14:creationId xmlns:p14="http://schemas.microsoft.com/office/powerpoint/2010/main" val="325863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EE5D-1578-B9CC-5B0B-E8A508E8EE14}"/>
              </a:ext>
            </a:extLst>
          </p:cNvPr>
          <p:cNvSpPr>
            <a:spLocks noGrp="1"/>
          </p:cNvSpPr>
          <p:nvPr>
            <p:ph type="title"/>
          </p:nvPr>
        </p:nvSpPr>
        <p:spPr/>
        <p:txBody>
          <a:bodyPr/>
          <a:lstStyle/>
          <a:p>
            <a:r>
              <a:rPr lang="en-GB" dirty="0"/>
              <a:t>ER Diagram</a:t>
            </a:r>
          </a:p>
        </p:txBody>
      </p:sp>
      <p:pic>
        <p:nvPicPr>
          <p:cNvPr id="13" name="Picture 13">
            <a:extLst>
              <a:ext uri="{FF2B5EF4-FFF2-40B4-BE49-F238E27FC236}">
                <a16:creationId xmlns:a16="http://schemas.microsoft.com/office/drawing/2014/main" id="{0C167AA7-4C85-B2A9-827A-56DB8CAED3E1}"/>
              </a:ext>
            </a:extLst>
          </p:cNvPr>
          <p:cNvPicPr>
            <a:picLocks noGrp="1" noChangeAspect="1"/>
          </p:cNvPicPr>
          <p:nvPr>
            <p:ph idx="1"/>
          </p:nvPr>
        </p:nvPicPr>
        <p:blipFill>
          <a:blip r:embed="rId2"/>
          <a:srcRect/>
          <a:stretch/>
        </p:blipFill>
        <p:spPr>
          <a:xfrm>
            <a:off x="4037300" y="1377975"/>
            <a:ext cx="4909476" cy="4909476"/>
          </a:xfrm>
        </p:spPr>
      </p:pic>
    </p:spTree>
    <p:extLst>
      <p:ext uri="{BB962C8B-B14F-4D97-AF65-F5344CB8AC3E}">
        <p14:creationId xmlns:p14="http://schemas.microsoft.com/office/powerpoint/2010/main" val="16752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94E4-FC51-12DA-96E4-2E7EC2222E9E}"/>
              </a:ext>
            </a:extLst>
          </p:cNvPr>
          <p:cNvSpPr>
            <a:spLocks noGrp="1"/>
          </p:cNvSpPr>
          <p:nvPr>
            <p:ph type="title"/>
          </p:nvPr>
        </p:nvSpPr>
        <p:spPr/>
        <p:txBody>
          <a:bodyPr/>
          <a:lstStyle/>
          <a:p>
            <a:r>
              <a:rPr lang="en-GB" dirty="0"/>
              <a:t>ER Relationship Model</a:t>
            </a:r>
          </a:p>
        </p:txBody>
      </p:sp>
      <p:pic>
        <p:nvPicPr>
          <p:cNvPr id="7" name="Picture 7" descr="Text, letter&#10;&#10;Description automatically generated">
            <a:extLst>
              <a:ext uri="{FF2B5EF4-FFF2-40B4-BE49-F238E27FC236}">
                <a16:creationId xmlns:a16="http://schemas.microsoft.com/office/drawing/2014/main" id="{C1E1EE4B-1B1C-AF83-1EDB-4E1D4C78D568}"/>
              </a:ext>
            </a:extLst>
          </p:cNvPr>
          <p:cNvPicPr>
            <a:picLocks noGrp="1" noChangeAspect="1"/>
          </p:cNvPicPr>
          <p:nvPr>
            <p:ph idx="1"/>
          </p:nvPr>
        </p:nvPicPr>
        <p:blipFill>
          <a:blip r:embed="rId2"/>
          <a:stretch>
            <a:fillRect/>
          </a:stretch>
        </p:blipFill>
        <p:spPr>
          <a:xfrm>
            <a:off x="4564900" y="1901224"/>
            <a:ext cx="3819856" cy="4501246"/>
          </a:xfrm>
        </p:spPr>
      </p:pic>
    </p:spTree>
    <p:extLst>
      <p:ext uri="{BB962C8B-B14F-4D97-AF65-F5344CB8AC3E}">
        <p14:creationId xmlns:p14="http://schemas.microsoft.com/office/powerpoint/2010/main" val="2002824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6776-2C10-FA36-3ABE-4D98018333E0}"/>
              </a:ext>
            </a:extLst>
          </p:cNvPr>
          <p:cNvSpPr>
            <a:spLocks noGrp="1"/>
          </p:cNvSpPr>
          <p:nvPr>
            <p:ph type="title"/>
          </p:nvPr>
        </p:nvSpPr>
        <p:spPr>
          <a:xfrm>
            <a:off x="1587710" y="455362"/>
            <a:ext cx="9486690" cy="788419"/>
          </a:xfrm>
        </p:spPr>
        <p:txBody>
          <a:bodyPr/>
          <a:lstStyle/>
          <a:p>
            <a:r>
              <a:rPr lang="en-GB" dirty="0"/>
              <a:t>2NF Normalized Tables</a:t>
            </a:r>
          </a:p>
        </p:txBody>
      </p:sp>
      <p:graphicFrame>
        <p:nvGraphicFramePr>
          <p:cNvPr id="5" name="Content Placeholder 4">
            <a:extLst>
              <a:ext uri="{FF2B5EF4-FFF2-40B4-BE49-F238E27FC236}">
                <a16:creationId xmlns:a16="http://schemas.microsoft.com/office/drawing/2014/main" id="{28B69552-15D9-7815-8DB0-BF9BC9D53792}"/>
              </a:ext>
            </a:extLst>
          </p:cNvPr>
          <p:cNvGraphicFramePr>
            <a:graphicFrameLocks noGrp="1"/>
          </p:cNvGraphicFramePr>
          <p:nvPr>
            <p:ph idx="1"/>
            <p:extLst>
              <p:ext uri="{D42A27DB-BD31-4B8C-83A1-F6EECF244321}">
                <p14:modId xmlns:p14="http://schemas.microsoft.com/office/powerpoint/2010/main" val="3101043772"/>
              </p:ext>
            </p:extLst>
          </p:nvPr>
        </p:nvGraphicFramePr>
        <p:xfrm>
          <a:off x="1587500" y="2160588"/>
          <a:ext cx="1999258" cy="3474720"/>
        </p:xfrm>
        <a:graphic>
          <a:graphicData uri="http://schemas.openxmlformats.org/drawingml/2006/table">
            <a:tbl>
              <a:tblPr firstRow="1" bandRow="1">
                <a:tableStyleId>{5C22544A-7EE6-4342-B048-85BDC9FD1C3A}</a:tableStyleId>
              </a:tblPr>
              <a:tblGrid>
                <a:gridCol w="1999258">
                  <a:extLst>
                    <a:ext uri="{9D8B030D-6E8A-4147-A177-3AD203B41FA5}">
                      <a16:colId xmlns:a16="http://schemas.microsoft.com/office/drawing/2014/main" val="3223475831"/>
                    </a:ext>
                  </a:extLst>
                </a:gridCol>
              </a:tblGrid>
              <a:tr h="257175">
                <a:tc>
                  <a:txBody>
                    <a:bodyPr/>
                    <a:lstStyle/>
                    <a:p>
                      <a:pPr fontAlgn="t"/>
                      <a:endParaRPr lang="en-GB">
                        <a:effectLst/>
                      </a:endParaRPr>
                    </a:p>
                    <a:p>
                      <a:pPr algn="just" rtl="0" fontAlgn="base"/>
                      <a:r>
                        <a:rPr lang="en-GB" sz="2000" dirty="0">
                          <a:effectLst/>
                        </a:rPr>
                        <a:t>User </a:t>
                      </a:r>
                      <a:endParaRPr lang="en-GB" sz="2000" b="0" i="0" dirty="0">
                        <a:effectLst/>
                      </a:endParaRPr>
                    </a:p>
                  </a:txBody>
                  <a:tcPr>
                    <a:solidFill>
                      <a:schemeClr val="accent1">
                        <a:lumMod val="75000"/>
                      </a:schemeClr>
                    </a:solidFill>
                  </a:tcPr>
                </a:tc>
                <a:extLst>
                  <a:ext uri="{0D108BD9-81ED-4DB2-BD59-A6C34878D82A}">
                    <a16:rowId xmlns:a16="http://schemas.microsoft.com/office/drawing/2014/main" val="2823797137"/>
                  </a:ext>
                </a:extLst>
              </a:tr>
              <a:tr h="257175">
                <a:tc>
                  <a:txBody>
                    <a:bodyPr/>
                    <a:lstStyle/>
                    <a:p>
                      <a:pPr fontAlgn="t"/>
                      <a:endParaRPr lang="en-GB" dirty="0">
                        <a:solidFill>
                          <a:schemeClr val="tx1"/>
                        </a:solidFill>
                        <a:effectLst/>
                      </a:endParaRPr>
                    </a:p>
                    <a:p>
                      <a:pPr algn="just" rtl="0" fontAlgn="base"/>
                      <a:r>
                        <a:rPr lang="en-GB" sz="1600" dirty="0">
                          <a:solidFill>
                            <a:schemeClr val="tx1"/>
                          </a:solidFill>
                          <a:effectLst/>
                        </a:rPr>
                        <a:t>Username </a:t>
                      </a:r>
                      <a:endParaRPr lang="en-GB" b="0" i="0" dirty="0">
                        <a:solidFill>
                          <a:schemeClr val="tx1"/>
                        </a:solidFill>
                        <a:effectLst/>
                      </a:endParaRPr>
                    </a:p>
                  </a:txBody>
                  <a:tcPr>
                    <a:noFill/>
                  </a:tcPr>
                </a:tc>
                <a:extLst>
                  <a:ext uri="{0D108BD9-81ED-4DB2-BD59-A6C34878D82A}">
                    <a16:rowId xmlns:a16="http://schemas.microsoft.com/office/drawing/2014/main" val="829113863"/>
                  </a:ext>
                </a:extLst>
              </a:tr>
              <a:tr h="257175">
                <a:tc>
                  <a:txBody>
                    <a:bodyPr/>
                    <a:lstStyle/>
                    <a:p>
                      <a:pPr fontAlgn="t"/>
                      <a:endParaRPr lang="en-GB" dirty="0">
                        <a:solidFill>
                          <a:schemeClr val="tx1"/>
                        </a:solidFill>
                        <a:effectLst/>
                      </a:endParaRPr>
                    </a:p>
                    <a:p>
                      <a:pPr algn="just" rtl="0" fontAlgn="base"/>
                      <a:r>
                        <a:rPr lang="en-GB" sz="1600" u="sng" dirty="0" err="1">
                          <a:solidFill>
                            <a:schemeClr val="tx1"/>
                          </a:solidFill>
                          <a:effectLst/>
                        </a:rPr>
                        <a:t>UserID</a:t>
                      </a:r>
                      <a:r>
                        <a:rPr lang="en-GB" sz="1600" dirty="0">
                          <a:solidFill>
                            <a:schemeClr val="tx1"/>
                          </a:solidFill>
                          <a:effectLst/>
                        </a:rPr>
                        <a:t> </a:t>
                      </a:r>
                      <a:endParaRPr lang="en-GB" b="0" i="0" dirty="0">
                        <a:solidFill>
                          <a:schemeClr val="tx1"/>
                        </a:solidFill>
                        <a:effectLst/>
                      </a:endParaRPr>
                    </a:p>
                  </a:txBody>
                  <a:tcPr>
                    <a:noFill/>
                  </a:tcPr>
                </a:tc>
                <a:extLst>
                  <a:ext uri="{0D108BD9-81ED-4DB2-BD59-A6C34878D82A}">
                    <a16:rowId xmlns:a16="http://schemas.microsoft.com/office/drawing/2014/main" val="2041290505"/>
                  </a:ext>
                </a:extLst>
              </a:tr>
              <a:tr h="257175">
                <a:tc>
                  <a:txBody>
                    <a:bodyPr/>
                    <a:lstStyle/>
                    <a:p>
                      <a:pPr fontAlgn="t"/>
                      <a:endParaRPr lang="en-GB" dirty="0">
                        <a:solidFill>
                          <a:schemeClr val="tx1"/>
                        </a:solidFill>
                        <a:effectLst/>
                      </a:endParaRPr>
                    </a:p>
                    <a:p>
                      <a:pPr algn="just" rtl="0" fontAlgn="base"/>
                      <a:r>
                        <a:rPr lang="en-GB" sz="1600" dirty="0" err="1">
                          <a:solidFill>
                            <a:schemeClr val="tx1"/>
                          </a:solidFill>
                          <a:effectLst/>
                        </a:rPr>
                        <a:t>PhoneNo</a:t>
                      </a:r>
                      <a:r>
                        <a:rPr lang="en-GB" sz="1600" dirty="0">
                          <a:solidFill>
                            <a:schemeClr val="tx1"/>
                          </a:solidFill>
                          <a:effectLst/>
                        </a:rPr>
                        <a:t>. </a:t>
                      </a:r>
                      <a:endParaRPr lang="en-GB" b="0" i="0" dirty="0">
                        <a:solidFill>
                          <a:schemeClr val="tx1"/>
                        </a:solidFill>
                        <a:effectLst/>
                      </a:endParaRPr>
                    </a:p>
                  </a:txBody>
                  <a:tcPr>
                    <a:noFill/>
                  </a:tcPr>
                </a:tc>
                <a:extLst>
                  <a:ext uri="{0D108BD9-81ED-4DB2-BD59-A6C34878D82A}">
                    <a16:rowId xmlns:a16="http://schemas.microsoft.com/office/drawing/2014/main" val="1620397287"/>
                  </a:ext>
                </a:extLst>
              </a:tr>
              <a:tr h="257175">
                <a:tc>
                  <a:txBody>
                    <a:bodyPr/>
                    <a:lstStyle/>
                    <a:p>
                      <a:pPr fontAlgn="t"/>
                      <a:endParaRPr lang="en-GB" dirty="0">
                        <a:solidFill>
                          <a:schemeClr val="tx1"/>
                        </a:solidFill>
                        <a:effectLst/>
                      </a:endParaRPr>
                    </a:p>
                    <a:p>
                      <a:pPr algn="just" rtl="0" fontAlgn="base"/>
                      <a:r>
                        <a:rPr lang="en-GB" sz="1600" dirty="0">
                          <a:solidFill>
                            <a:schemeClr val="tx1"/>
                          </a:solidFill>
                          <a:effectLst/>
                        </a:rPr>
                        <a:t>Email </a:t>
                      </a:r>
                      <a:endParaRPr lang="en-GB" b="0" i="0" dirty="0">
                        <a:solidFill>
                          <a:schemeClr val="tx1"/>
                        </a:solidFill>
                        <a:effectLst/>
                      </a:endParaRPr>
                    </a:p>
                  </a:txBody>
                  <a:tcPr>
                    <a:noFill/>
                  </a:tcPr>
                </a:tc>
                <a:extLst>
                  <a:ext uri="{0D108BD9-81ED-4DB2-BD59-A6C34878D82A}">
                    <a16:rowId xmlns:a16="http://schemas.microsoft.com/office/drawing/2014/main" val="2267400878"/>
                  </a:ext>
                </a:extLst>
              </a:tr>
              <a:tr h="257175">
                <a:tc>
                  <a:txBody>
                    <a:bodyPr/>
                    <a:lstStyle/>
                    <a:p>
                      <a:pPr algn="just" rtl="0" fontAlgn="base"/>
                      <a:r>
                        <a:rPr lang="en-GB" b="0" i="0">
                          <a:solidFill>
                            <a:schemeClr val="tx1"/>
                          </a:solidFill>
                          <a:effectLst/>
                        </a:rPr>
                        <a:t>Password</a:t>
                      </a:r>
                      <a:endParaRPr lang="en-GB" b="0" i="0" dirty="0">
                        <a:solidFill>
                          <a:schemeClr val="tx1"/>
                        </a:solidFill>
                        <a:effectLst/>
                      </a:endParaRPr>
                    </a:p>
                  </a:txBody>
                  <a:tcPr>
                    <a:noFill/>
                  </a:tcPr>
                </a:tc>
                <a:extLst>
                  <a:ext uri="{0D108BD9-81ED-4DB2-BD59-A6C34878D82A}">
                    <a16:rowId xmlns:a16="http://schemas.microsoft.com/office/drawing/2014/main" val="144257104"/>
                  </a:ext>
                </a:extLst>
              </a:tr>
            </a:tbl>
          </a:graphicData>
        </a:graphic>
      </p:graphicFrame>
      <p:graphicFrame>
        <p:nvGraphicFramePr>
          <p:cNvPr id="7" name="Table 6">
            <a:extLst>
              <a:ext uri="{FF2B5EF4-FFF2-40B4-BE49-F238E27FC236}">
                <a16:creationId xmlns:a16="http://schemas.microsoft.com/office/drawing/2014/main" id="{307AF6B5-C0EA-F2FB-828F-3017ADCB6C99}"/>
              </a:ext>
            </a:extLst>
          </p:cNvPr>
          <p:cNvGraphicFramePr>
            <a:graphicFrameLocks noGrp="1"/>
          </p:cNvGraphicFramePr>
          <p:nvPr>
            <p:extLst>
              <p:ext uri="{D42A27DB-BD31-4B8C-83A1-F6EECF244321}">
                <p14:modId xmlns:p14="http://schemas.microsoft.com/office/powerpoint/2010/main" val="3033406210"/>
              </p:ext>
            </p:extLst>
          </p:nvPr>
        </p:nvGraphicFramePr>
        <p:xfrm>
          <a:off x="3651849" y="2199736"/>
          <a:ext cx="1987629" cy="2499360"/>
        </p:xfrm>
        <a:graphic>
          <a:graphicData uri="http://schemas.openxmlformats.org/drawingml/2006/table">
            <a:tbl>
              <a:tblPr firstRow="1" bandRow="1">
                <a:tableStyleId>{5C22544A-7EE6-4342-B048-85BDC9FD1C3A}</a:tableStyleId>
              </a:tblPr>
              <a:tblGrid>
                <a:gridCol w="1987629">
                  <a:extLst>
                    <a:ext uri="{9D8B030D-6E8A-4147-A177-3AD203B41FA5}">
                      <a16:colId xmlns:a16="http://schemas.microsoft.com/office/drawing/2014/main" val="3192122076"/>
                    </a:ext>
                  </a:extLst>
                </a:gridCol>
              </a:tblGrid>
              <a:tr h="371475">
                <a:tc>
                  <a:txBody>
                    <a:bodyPr/>
                    <a:lstStyle/>
                    <a:p>
                      <a:pPr fontAlgn="t"/>
                      <a:endParaRPr lang="en-GB">
                        <a:effectLst/>
                      </a:endParaRPr>
                    </a:p>
                    <a:p>
                      <a:pPr algn="just" rtl="0" fontAlgn="base"/>
                      <a:r>
                        <a:rPr lang="en-GB" sz="2000" dirty="0">
                          <a:effectLst/>
                        </a:rPr>
                        <a:t>Admin </a:t>
                      </a:r>
                    </a:p>
                  </a:txBody>
                  <a:tcPr>
                    <a:solidFill>
                      <a:schemeClr val="accent1">
                        <a:lumMod val="75000"/>
                      </a:schemeClr>
                    </a:solidFill>
                  </a:tcPr>
                </a:tc>
                <a:extLst>
                  <a:ext uri="{0D108BD9-81ED-4DB2-BD59-A6C34878D82A}">
                    <a16:rowId xmlns:a16="http://schemas.microsoft.com/office/drawing/2014/main" val="4075599369"/>
                  </a:ext>
                </a:extLst>
              </a:tr>
              <a:tr h="371475">
                <a:tc>
                  <a:txBody>
                    <a:bodyPr/>
                    <a:lstStyle/>
                    <a:p>
                      <a:pPr fontAlgn="t"/>
                      <a:endParaRPr lang="en-GB" dirty="0">
                        <a:solidFill>
                          <a:schemeClr val="tx1"/>
                        </a:solidFill>
                        <a:effectLst/>
                      </a:endParaRPr>
                    </a:p>
                    <a:p>
                      <a:pPr algn="just" rtl="0" fontAlgn="base"/>
                      <a:r>
                        <a:rPr lang="en-GB" sz="1600" dirty="0" err="1">
                          <a:solidFill>
                            <a:schemeClr val="tx1"/>
                          </a:solidFill>
                          <a:effectLst/>
                        </a:rPr>
                        <a:t>AdminID</a:t>
                      </a:r>
                      <a:r>
                        <a:rPr lang="en-GB" sz="1600" dirty="0">
                          <a:solidFill>
                            <a:schemeClr val="tx1"/>
                          </a:solidFill>
                          <a:effectLst/>
                        </a:rPr>
                        <a:t> </a:t>
                      </a:r>
                      <a:endParaRPr lang="en-GB" dirty="0">
                        <a:solidFill>
                          <a:schemeClr val="tx1"/>
                        </a:solidFill>
                        <a:effectLst/>
                      </a:endParaRPr>
                    </a:p>
                  </a:txBody>
                  <a:tcPr>
                    <a:noFill/>
                  </a:tcPr>
                </a:tc>
                <a:extLst>
                  <a:ext uri="{0D108BD9-81ED-4DB2-BD59-A6C34878D82A}">
                    <a16:rowId xmlns:a16="http://schemas.microsoft.com/office/drawing/2014/main" val="3700336515"/>
                  </a:ext>
                </a:extLst>
              </a:tr>
              <a:tr h="371475">
                <a:tc>
                  <a:txBody>
                    <a:bodyPr/>
                    <a:lstStyle/>
                    <a:p>
                      <a:pPr fontAlgn="t"/>
                      <a:endParaRPr lang="en-GB" dirty="0">
                        <a:solidFill>
                          <a:schemeClr val="tx1"/>
                        </a:solidFill>
                        <a:effectLst/>
                      </a:endParaRPr>
                    </a:p>
                    <a:p>
                      <a:pPr algn="just" rtl="0" fontAlgn="base"/>
                      <a:r>
                        <a:rPr lang="en-GB" sz="1600" dirty="0" err="1">
                          <a:solidFill>
                            <a:schemeClr val="tx1"/>
                          </a:solidFill>
                          <a:effectLst/>
                        </a:rPr>
                        <a:t>UserID</a:t>
                      </a:r>
                      <a:r>
                        <a:rPr lang="en-GB" sz="1600" dirty="0">
                          <a:solidFill>
                            <a:schemeClr val="tx1"/>
                          </a:solidFill>
                          <a:effectLst/>
                        </a:rPr>
                        <a:t> </a:t>
                      </a:r>
                      <a:endParaRPr lang="en-GB" dirty="0">
                        <a:solidFill>
                          <a:schemeClr val="tx1"/>
                        </a:solidFill>
                        <a:effectLst/>
                      </a:endParaRPr>
                    </a:p>
                  </a:txBody>
                  <a:tcPr>
                    <a:noFill/>
                  </a:tcPr>
                </a:tc>
                <a:extLst>
                  <a:ext uri="{0D108BD9-81ED-4DB2-BD59-A6C34878D82A}">
                    <a16:rowId xmlns:a16="http://schemas.microsoft.com/office/drawing/2014/main" val="2450902194"/>
                  </a:ext>
                </a:extLst>
              </a:tr>
              <a:tr h="381000">
                <a:tc>
                  <a:txBody>
                    <a:bodyPr/>
                    <a:lstStyle/>
                    <a:p>
                      <a:pPr fontAlgn="t"/>
                      <a:endParaRPr lang="en-GB" dirty="0">
                        <a:solidFill>
                          <a:schemeClr val="tx1"/>
                        </a:solidFill>
                        <a:effectLst/>
                      </a:endParaRPr>
                    </a:p>
                    <a:p>
                      <a:pPr algn="just" rtl="0" fontAlgn="base"/>
                      <a:r>
                        <a:rPr lang="en-GB" sz="1600" dirty="0" err="1">
                          <a:solidFill>
                            <a:schemeClr val="tx1"/>
                          </a:solidFill>
                          <a:effectLst/>
                        </a:rPr>
                        <a:t>AdminName</a:t>
                      </a:r>
                      <a:r>
                        <a:rPr lang="en-GB" sz="1600" dirty="0">
                          <a:solidFill>
                            <a:schemeClr val="tx1"/>
                          </a:solidFill>
                          <a:effectLst/>
                        </a:rPr>
                        <a:t> </a:t>
                      </a:r>
                      <a:endParaRPr lang="en-GB" dirty="0">
                        <a:solidFill>
                          <a:schemeClr val="tx1"/>
                        </a:solidFill>
                        <a:effectLst/>
                      </a:endParaRPr>
                    </a:p>
                  </a:txBody>
                  <a:tcPr>
                    <a:noFill/>
                  </a:tcPr>
                </a:tc>
                <a:extLst>
                  <a:ext uri="{0D108BD9-81ED-4DB2-BD59-A6C34878D82A}">
                    <a16:rowId xmlns:a16="http://schemas.microsoft.com/office/drawing/2014/main" val="871337431"/>
                  </a:ext>
                </a:extLst>
              </a:tr>
            </a:tbl>
          </a:graphicData>
        </a:graphic>
      </p:graphicFrame>
      <p:graphicFrame>
        <p:nvGraphicFramePr>
          <p:cNvPr id="9" name="Table 8">
            <a:extLst>
              <a:ext uri="{FF2B5EF4-FFF2-40B4-BE49-F238E27FC236}">
                <a16:creationId xmlns:a16="http://schemas.microsoft.com/office/drawing/2014/main" id="{37C0BFB0-F43D-2388-3336-FCB2A7860FF1}"/>
              </a:ext>
            </a:extLst>
          </p:cNvPr>
          <p:cNvGraphicFramePr>
            <a:graphicFrameLocks noGrp="1"/>
          </p:cNvGraphicFramePr>
          <p:nvPr>
            <p:extLst>
              <p:ext uri="{D42A27DB-BD31-4B8C-83A1-F6EECF244321}">
                <p14:modId xmlns:p14="http://schemas.microsoft.com/office/powerpoint/2010/main" val="2154226692"/>
              </p:ext>
            </p:extLst>
          </p:nvPr>
        </p:nvGraphicFramePr>
        <p:xfrm>
          <a:off x="5707811" y="2214113"/>
          <a:ext cx="2359102" cy="3846085"/>
        </p:xfrm>
        <a:graphic>
          <a:graphicData uri="http://schemas.openxmlformats.org/drawingml/2006/table">
            <a:tbl>
              <a:tblPr firstRow="1" bandRow="1">
                <a:tableStyleId>{5C22544A-7EE6-4342-B048-85BDC9FD1C3A}</a:tableStyleId>
              </a:tblPr>
              <a:tblGrid>
                <a:gridCol w="2359102">
                  <a:extLst>
                    <a:ext uri="{9D8B030D-6E8A-4147-A177-3AD203B41FA5}">
                      <a16:colId xmlns:a16="http://schemas.microsoft.com/office/drawing/2014/main" val="3892027100"/>
                    </a:ext>
                  </a:extLst>
                </a:gridCol>
              </a:tblGrid>
              <a:tr h="635105">
                <a:tc>
                  <a:txBody>
                    <a:bodyPr/>
                    <a:lstStyle/>
                    <a:p>
                      <a:pPr fontAlgn="t"/>
                      <a:endParaRPr lang="en-GB">
                        <a:effectLst/>
                      </a:endParaRPr>
                    </a:p>
                    <a:p>
                      <a:pPr algn="just" rtl="0" fontAlgn="base"/>
                      <a:r>
                        <a:rPr lang="en-GB" sz="2000" dirty="0">
                          <a:effectLst/>
                        </a:rPr>
                        <a:t>Customer </a:t>
                      </a:r>
                    </a:p>
                  </a:txBody>
                  <a:tcPr>
                    <a:solidFill>
                      <a:schemeClr val="accent1">
                        <a:lumMod val="75000"/>
                      </a:schemeClr>
                    </a:solidFill>
                  </a:tcPr>
                </a:tc>
                <a:extLst>
                  <a:ext uri="{0D108BD9-81ED-4DB2-BD59-A6C34878D82A}">
                    <a16:rowId xmlns:a16="http://schemas.microsoft.com/office/drawing/2014/main" val="4169502136"/>
                  </a:ext>
                </a:extLst>
              </a:tr>
              <a:tr h="635105">
                <a:tc>
                  <a:txBody>
                    <a:bodyPr/>
                    <a:lstStyle/>
                    <a:p>
                      <a:pPr fontAlgn="t"/>
                      <a:endParaRPr lang="en-GB" dirty="0">
                        <a:solidFill>
                          <a:schemeClr val="tx1"/>
                        </a:solidFill>
                        <a:effectLst/>
                      </a:endParaRPr>
                    </a:p>
                    <a:p>
                      <a:pPr algn="just" rtl="0" fontAlgn="base"/>
                      <a:r>
                        <a:rPr lang="en-GB" sz="1600" dirty="0" err="1">
                          <a:solidFill>
                            <a:schemeClr val="tx1"/>
                          </a:solidFill>
                          <a:effectLst/>
                        </a:rPr>
                        <a:t>UserID</a:t>
                      </a:r>
                      <a:r>
                        <a:rPr lang="en-GB" sz="1600" dirty="0">
                          <a:solidFill>
                            <a:schemeClr val="tx1"/>
                          </a:solidFill>
                          <a:effectLst/>
                        </a:rPr>
                        <a:t> </a:t>
                      </a:r>
                      <a:endParaRPr lang="en-GB" dirty="0">
                        <a:solidFill>
                          <a:schemeClr val="tx1"/>
                        </a:solidFill>
                        <a:effectLst/>
                      </a:endParaRPr>
                    </a:p>
                  </a:txBody>
                  <a:tcPr>
                    <a:noFill/>
                  </a:tcPr>
                </a:tc>
                <a:extLst>
                  <a:ext uri="{0D108BD9-81ED-4DB2-BD59-A6C34878D82A}">
                    <a16:rowId xmlns:a16="http://schemas.microsoft.com/office/drawing/2014/main" val="3765040652"/>
                  </a:ext>
                </a:extLst>
              </a:tr>
              <a:tr h="635105">
                <a:tc>
                  <a:txBody>
                    <a:bodyPr/>
                    <a:lstStyle/>
                    <a:p>
                      <a:pPr fontAlgn="t"/>
                      <a:endParaRPr lang="en-GB" dirty="0">
                        <a:solidFill>
                          <a:schemeClr val="tx1"/>
                        </a:solidFill>
                        <a:effectLst/>
                      </a:endParaRPr>
                    </a:p>
                    <a:p>
                      <a:pPr algn="just" rtl="0" fontAlgn="base"/>
                      <a:r>
                        <a:rPr lang="en-GB" sz="1600" dirty="0" err="1">
                          <a:solidFill>
                            <a:schemeClr val="tx1"/>
                          </a:solidFill>
                          <a:effectLst/>
                        </a:rPr>
                        <a:t>CustomerID</a:t>
                      </a:r>
                      <a:r>
                        <a:rPr lang="en-GB" sz="1600" dirty="0">
                          <a:solidFill>
                            <a:schemeClr val="tx1"/>
                          </a:solidFill>
                          <a:effectLst/>
                        </a:rPr>
                        <a:t> </a:t>
                      </a:r>
                      <a:endParaRPr lang="en-GB" dirty="0">
                        <a:solidFill>
                          <a:schemeClr val="tx1"/>
                        </a:solidFill>
                        <a:effectLst/>
                      </a:endParaRPr>
                    </a:p>
                  </a:txBody>
                  <a:tcPr>
                    <a:noFill/>
                  </a:tcPr>
                </a:tc>
                <a:extLst>
                  <a:ext uri="{0D108BD9-81ED-4DB2-BD59-A6C34878D82A}">
                    <a16:rowId xmlns:a16="http://schemas.microsoft.com/office/drawing/2014/main" val="462463717"/>
                  </a:ext>
                </a:extLst>
              </a:tr>
              <a:tr h="635105">
                <a:tc>
                  <a:txBody>
                    <a:bodyPr/>
                    <a:lstStyle/>
                    <a:p>
                      <a:pPr algn="just" rtl="0" fontAlgn="base"/>
                      <a:r>
                        <a:rPr lang="en-GB" dirty="0">
                          <a:solidFill>
                            <a:schemeClr val="tx1"/>
                          </a:solidFill>
                          <a:effectLst/>
                        </a:rPr>
                        <a:t>Name</a:t>
                      </a:r>
                    </a:p>
                  </a:txBody>
                  <a:tcPr>
                    <a:noFill/>
                  </a:tcPr>
                </a:tc>
                <a:extLst>
                  <a:ext uri="{0D108BD9-81ED-4DB2-BD59-A6C34878D82A}">
                    <a16:rowId xmlns:a16="http://schemas.microsoft.com/office/drawing/2014/main" val="2198354021"/>
                  </a:ext>
                </a:extLst>
              </a:tr>
              <a:tr h="635105">
                <a:tc>
                  <a:txBody>
                    <a:bodyPr/>
                    <a:lstStyle/>
                    <a:p>
                      <a:pPr algn="just" rtl="0" fontAlgn="base"/>
                      <a:r>
                        <a:rPr lang="en-GB" dirty="0">
                          <a:solidFill>
                            <a:schemeClr val="tx1"/>
                          </a:solidFill>
                          <a:effectLst/>
                        </a:rPr>
                        <a:t>Phone no.</a:t>
                      </a:r>
                    </a:p>
                  </a:txBody>
                  <a:tcPr>
                    <a:noFill/>
                  </a:tcPr>
                </a:tc>
                <a:extLst>
                  <a:ext uri="{0D108BD9-81ED-4DB2-BD59-A6C34878D82A}">
                    <a16:rowId xmlns:a16="http://schemas.microsoft.com/office/drawing/2014/main" val="1419299092"/>
                  </a:ext>
                </a:extLst>
              </a:tr>
              <a:tr h="635105">
                <a:tc>
                  <a:txBody>
                    <a:bodyPr/>
                    <a:lstStyle/>
                    <a:p>
                      <a:pPr algn="just" rtl="0" fontAlgn="base"/>
                      <a:r>
                        <a:rPr lang="en-GB" dirty="0">
                          <a:solidFill>
                            <a:schemeClr val="tx1"/>
                          </a:solidFill>
                          <a:effectLst/>
                        </a:rPr>
                        <a:t>Address</a:t>
                      </a:r>
                    </a:p>
                  </a:txBody>
                  <a:tcPr>
                    <a:noFill/>
                  </a:tcPr>
                </a:tc>
                <a:extLst>
                  <a:ext uri="{0D108BD9-81ED-4DB2-BD59-A6C34878D82A}">
                    <a16:rowId xmlns:a16="http://schemas.microsoft.com/office/drawing/2014/main" val="2196381762"/>
                  </a:ext>
                </a:extLst>
              </a:tr>
            </a:tbl>
          </a:graphicData>
        </a:graphic>
      </p:graphicFrame>
      <p:graphicFrame>
        <p:nvGraphicFramePr>
          <p:cNvPr id="11" name="Table 10">
            <a:extLst>
              <a:ext uri="{FF2B5EF4-FFF2-40B4-BE49-F238E27FC236}">
                <a16:creationId xmlns:a16="http://schemas.microsoft.com/office/drawing/2014/main" id="{1C78EA2A-967A-A978-D48E-760C0CBC1577}"/>
              </a:ext>
            </a:extLst>
          </p:cNvPr>
          <p:cNvGraphicFramePr>
            <a:graphicFrameLocks noGrp="1"/>
          </p:cNvGraphicFramePr>
          <p:nvPr>
            <p:extLst>
              <p:ext uri="{D42A27DB-BD31-4B8C-83A1-F6EECF244321}">
                <p14:modId xmlns:p14="http://schemas.microsoft.com/office/powerpoint/2010/main" val="3354983191"/>
              </p:ext>
            </p:extLst>
          </p:nvPr>
        </p:nvGraphicFramePr>
        <p:xfrm>
          <a:off x="8123207" y="2228490"/>
          <a:ext cx="2531168" cy="2499360"/>
        </p:xfrm>
        <a:graphic>
          <a:graphicData uri="http://schemas.openxmlformats.org/drawingml/2006/table">
            <a:tbl>
              <a:tblPr firstRow="1" bandRow="1">
                <a:tableStyleId>{5C22544A-7EE6-4342-B048-85BDC9FD1C3A}</a:tableStyleId>
              </a:tblPr>
              <a:tblGrid>
                <a:gridCol w="2531168">
                  <a:extLst>
                    <a:ext uri="{9D8B030D-6E8A-4147-A177-3AD203B41FA5}">
                      <a16:colId xmlns:a16="http://schemas.microsoft.com/office/drawing/2014/main" val="3304814628"/>
                    </a:ext>
                  </a:extLst>
                </a:gridCol>
              </a:tblGrid>
              <a:tr h="639221">
                <a:tc>
                  <a:txBody>
                    <a:bodyPr/>
                    <a:lstStyle/>
                    <a:p>
                      <a:pPr fontAlgn="t"/>
                      <a:endParaRPr lang="en-GB">
                        <a:effectLst/>
                      </a:endParaRPr>
                    </a:p>
                    <a:p>
                      <a:pPr algn="just" rtl="0" fontAlgn="base"/>
                      <a:r>
                        <a:rPr lang="en-GB" sz="2000" dirty="0" err="1">
                          <a:effectLst/>
                        </a:rPr>
                        <a:t>ProductInventory</a:t>
                      </a:r>
                      <a:r>
                        <a:rPr lang="en-GB" sz="1600" dirty="0">
                          <a:effectLst/>
                        </a:rPr>
                        <a:t> </a:t>
                      </a:r>
                      <a:endParaRPr lang="en-GB" dirty="0">
                        <a:effectLst/>
                      </a:endParaRPr>
                    </a:p>
                  </a:txBody>
                  <a:tcPr>
                    <a:solidFill>
                      <a:schemeClr val="accent1">
                        <a:lumMod val="75000"/>
                      </a:schemeClr>
                    </a:solidFill>
                  </a:tcPr>
                </a:tc>
                <a:extLst>
                  <a:ext uri="{0D108BD9-81ED-4DB2-BD59-A6C34878D82A}">
                    <a16:rowId xmlns:a16="http://schemas.microsoft.com/office/drawing/2014/main" val="4212445436"/>
                  </a:ext>
                </a:extLst>
              </a:tr>
              <a:tr h="592450">
                <a:tc>
                  <a:txBody>
                    <a:bodyPr/>
                    <a:lstStyle/>
                    <a:p>
                      <a:pPr fontAlgn="t"/>
                      <a:endParaRPr lang="en-GB" dirty="0">
                        <a:solidFill>
                          <a:schemeClr val="tx1"/>
                        </a:solidFill>
                        <a:effectLst/>
                      </a:endParaRPr>
                    </a:p>
                    <a:p>
                      <a:pPr algn="just" rtl="0" fontAlgn="base"/>
                      <a:r>
                        <a:rPr lang="en-GB" sz="1600" dirty="0" err="1">
                          <a:solidFill>
                            <a:schemeClr val="tx1"/>
                          </a:solidFill>
                          <a:effectLst/>
                        </a:rPr>
                        <a:t>ProdID</a:t>
                      </a:r>
                      <a:r>
                        <a:rPr lang="en-GB" sz="1600" dirty="0">
                          <a:solidFill>
                            <a:schemeClr val="tx1"/>
                          </a:solidFill>
                          <a:effectLst/>
                        </a:rPr>
                        <a:t> </a:t>
                      </a:r>
                      <a:endParaRPr lang="en-GB" dirty="0">
                        <a:solidFill>
                          <a:schemeClr val="tx1"/>
                        </a:solidFill>
                        <a:effectLst/>
                      </a:endParaRPr>
                    </a:p>
                  </a:txBody>
                  <a:tcPr>
                    <a:noFill/>
                  </a:tcPr>
                </a:tc>
                <a:extLst>
                  <a:ext uri="{0D108BD9-81ED-4DB2-BD59-A6C34878D82A}">
                    <a16:rowId xmlns:a16="http://schemas.microsoft.com/office/drawing/2014/main" val="4287593046"/>
                  </a:ext>
                </a:extLst>
              </a:tr>
              <a:tr h="592450">
                <a:tc>
                  <a:txBody>
                    <a:bodyPr/>
                    <a:lstStyle/>
                    <a:p>
                      <a:pPr fontAlgn="t"/>
                      <a:endParaRPr lang="en-GB" dirty="0">
                        <a:solidFill>
                          <a:schemeClr val="tx1"/>
                        </a:solidFill>
                        <a:effectLst/>
                      </a:endParaRPr>
                    </a:p>
                    <a:p>
                      <a:pPr algn="just" rtl="0" fontAlgn="base"/>
                      <a:r>
                        <a:rPr lang="en-GB" sz="1600" dirty="0">
                          <a:solidFill>
                            <a:schemeClr val="tx1"/>
                          </a:solidFill>
                          <a:effectLst/>
                        </a:rPr>
                        <a:t>Name </a:t>
                      </a:r>
                      <a:endParaRPr lang="en-GB" dirty="0">
                        <a:solidFill>
                          <a:schemeClr val="tx1"/>
                        </a:solidFill>
                        <a:effectLst/>
                      </a:endParaRPr>
                    </a:p>
                  </a:txBody>
                  <a:tcPr>
                    <a:noFill/>
                  </a:tcPr>
                </a:tc>
                <a:extLst>
                  <a:ext uri="{0D108BD9-81ED-4DB2-BD59-A6C34878D82A}">
                    <a16:rowId xmlns:a16="http://schemas.microsoft.com/office/drawing/2014/main" val="3771585571"/>
                  </a:ext>
                </a:extLst>
              </a:tr>
              <a:tr h="592450">
                <a:tc>
                  <a:txBody>
                    <a:bodyPr/>
                    <a:lstStyle/>
                    <a:p>
                      <a:pPr fontAlgn="t"/>
                      <a:endParaRPr lang="en-GB" dirty="0">
                        <a:solidFill>
                          <a:schemeClr val="tx1"/>
                        </a:solidFill>
                        <a:effectLst/>
                      </a:endParaRPr>
                    </a:p>
                    <a:p>
                      <a:pPr algn="just" rtl="0" fontAlgn="base"/>
                      <a:r>
                        <a:rPr lang="en-GB" sz="1600" dirty="0" err="1">
                          <a:solidFill>
                            <a:schemeClr val="tx1"/>
                          </a:solidFill>
                          <a:effectLst/>
                        </a:rPr>
                        <a:t>InStock</a:t>
                      </a:r>
                      <a:r>
                        <a:rPr lang="en-GB" sz="1600" dirty="0">
                          <a:solidFill>
                            <a:schemeClr val="tx1"/>
                          </a:solidFill>
                          <a:effectLst/>
                        </a:rPr>
                        <a:t> </a:t>
                      </a:r>
                      <a:endParaRPr lang="en-GB" dirty="0">
                        <a:solidFill>
                          <a:schemeClr val="tx1"/>
                        </a:solidFill>
                        <a:effectLst/>
                      </a:endParaRPr>
                    </a:p>
                  </a:txBody>
                  <a:tcPr>
                    <a:noFill/>
                  </a:tcPr>
                </a:tc>
                <a:extLst>
                  <a:ext uri="{0D108BD9-81ED-4DB2-BD59-A6C34878D82A}">
                    <a16:rowId xmlns:a16="http://schemas.microsoft.com/office/drawing/2014/main" val="4829403"/>
                  </a:ext>
                </a:extLst>
              </a:tr>
            </a:tbl>
          </a:graphicData>
        </a:graphic>
      </p:graphicFrame>
    </p:spTree>
    <p:extLst>
      <p:ext uri="{BB962C8B-B14F-4D97-AF65-F5344CB8AC3E}">
        <p14:creationId xmlns:p14="http://schemas.microsoft.com/office/powerpoint/2010/main" val="214237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1528-007D-E1B1-80AF-E1866FE81B2F}"/>
              </a:ext>
            </a:extLst>
          </p:cNvPr>
          <p:cNvSpPr>
            <a:spLocks noGrp="1"/>
          </p:cNvSpPr>
          <p:nvPr>
            <p:ph type="title"/>
          </p:nvPr>
        </p:nvSpPr>
        <p:spPr>
          <a:xfrm>
            <a:off x="1587710" y="455362"/>
            <a:ext cx="9486690" cy="529627"/>
          </a:xfrm>
        </p:spPr>
        <p:txBody>
          <a:bodyPr>
            <a:normAutofit fontScale="90000"/>
          </a:bodyPr>
          <a:lstStyle/>
          <a:p>
            <a:endParaRPr lang="en-GB"/>
          </a:p>
        </p:txBody>
      </p:sp>
      <p:graphicFrame>
        <p:nvGraphicFramePr>
          <p:cNvPr id="5" name="Content Placeholder 4">
            <a:extLst>
              <a:ext uri="{FF2B5EF4-FFF2-40B4-BE49-F238E27FC236}">
                <a16:creationId xmlns:a16="http://schemas.microsoft.com/office/drawing/2014/main" id="{DE1BAF38-F695-4112-B7BD-B17FB40FC910}"/>
              </a:ext>
            </a:extLst>
          </p:cNvPr>
          <p:cNvGraphicFramePr>
            <a:graphicFrameLocks noGrp="1"/>
          </p:cNvGraphicFramePr>
          <p:nvPr>
            <p:ph idx="1"/>
            <p:extLst>
              <p:ext uri="{D42A27DB-BD31-4B8C-83A1-F6EECF244321}">
                <p14:modId xmlns:p14="http://schemas.microsoft.com/office/powerpoint/2010/main" val="2362129121"/>
              </p:ext>
            </p:extLst>
          </p:nvPr>
        </p:nvGraphicFramePr>
        <p:xfrm>
          <a:off x="1616254" y="1585498"/>
          <a:ext cx="2229605" cy="3910052"/>
        </p:xfrm>
        <a:graphic>
          <a:graphicData uri="http://schemas.openxmlformats.org/drawingml/2006/table">
            <a:tbl>
              <a:tblPr firstRow="1" bandRow="1">
                <a:tableStyleId>{5C22544A-7EE6-4342-B048-85BDC9FD1C3A}</a:tableStyleId>
              </a:tblPr>
              <a:tblGrid>
                <a:gridCol w="2229605">
                  <a:extLst>
                    <a:ext uri="{9D8B030D-6E8A-4147-A177-3AD203B41FA5}">
                      <a16:colId xmlns:a16="http://schemas.microsoft.com/office/drawing/2014/main" val="3067322539"/>
                    </a:ext>
                  </a:extLst>
                </a:gridCol>
              </a:tblGrid>
              <a:tr h="662718">
                <a:tc>
                  <a:txBody>
                    <a:bodyPr/>
                    <a:lstStyle/>
                    <a:p>
                      <a:pPr fontAlgn="t"/>
                      <a:endParaRPr lang="en-GB" sz="2000" dirty="0">
                        <a:solidFill>
                          <a:schemeClr val="tx1"/>
                        </a:solidFill>
                        <a:effectLst/>
                      </a:endParaRPr>
                    </a:p>
                    <a:p>
                      <a:pPr algn="just" rtl="0" fontAlgn="base"/>
                      <a:r>
                        <a:rPr lang="en-GB" sz="2000" dirty="0">
                          <a:solidFill>
                            <a:schemeClr val="tx1"/>
                          </a:solidFill>
                          <a:effectLst/>
                        </a:rPr>
                        <a:t>Products </a:t>
                      </a:r>
                      <a:endParaRPr lang="en-GB" sz="2000" b="0" i="0">
                        <a:solidFill>
                          <a:schemeClr val="tx1"/>
                        </a:solidFill>
                        <a:effectLst/>
                      </a:endParaRPr>
                    </a:p>
                  </a:txBody>
                  <a:tcPr>
                    <a:solidFill>
                      <a:schemeClr val="accent1">
                        <a:lumMod val="75000"/>
                      </a:schemeClr>
                    </a:solidFill>
                  </a:tcPr>
                </a:tc>
                <a:extLst>
                  <a:ext uri="{0D108BD9-81ED-4DB2-BD59-A6C34878D82A}">
                    <a16:rowId xmlns:a16="http://schemas.microsoft.com/office/drawing/2014/main" val="2532200864"/>
                  </a:ext>
                </a:extLst>
              </a:tr>
              <a:tr h="576277">
                <a:tc>
                  <a:txBody>
                    <a:bodyPr/>
                    <a:lstStyle/>
                    <a:p>
                      <a:pPr fontAlgn="t"/>
                      <a:endParaRPr lang="en-GB" dirty="0">
                        <a:solidFill>
                          <a:schemeClr val="tx1"/>
                        </a:solidFill>
                        <a:effectLst/>
                      </a:endParaRPr>
                    </a:p>
                    <a:p>
                      <a:pPr algn="just" rtl="0" fontAlgn="base"/>
                      <a:r>
                        <a:rPr lang="en-GB" sz="1600" u="sng" dirty="0" err="1">
                          <a:solidFill>
                            <a:schemeClr val="tx1"/>
                          </a:solidFill>
                          <a:effectLst/>
                        </a:rPr>
                        <a:t>ProdID</a:t>
                      </a:r>
                      <a:r>
                        <a:rPr lang="en-GB" sz="1600" dirty="0">
                          <a:solidFill>
                            <a:schemeClr val="tx1"/>
                          </a:solidFill>
                          <a:effectLst/>
                        </a:rPr>
                        <a:t> </a:t>
                      </a:r>
                      <a:endParaRPr lang="en-GB" b="0" i="0">
                        <a:solidFill>
                          <a:schemeClr val="tx1"/>
                        </a:solidFill>
                        <a:effectLst/>
                      </a:endParaRPr>
                    </a:p>
                  </a:txBody>
                  <a:tcPr>
                    <a:noFill/>
                  </a:tcPr>
                </a:tc>
                <a:extLst>
                  <a:ext uri="{0D108BD9-81ED-4DB2-BD59-A6C34878D82A}">
                    <a16:rowId xmlns:a16="http://schemas.microsoft.com/office/drawing/2014/main" val="1171682268"/>
                  </a:ext>
                </a:extLst>
              </a:tr>
              <a:tr h="576277">
                <a:tc>
                  <a:txBody>
                    <a:bodyPr/>
                    <a:lstStyle/>
                    <a:p>
                      <a:pPr fontAlgn="t"/>
                      <a:endParaRPr lang="en-GB" dirty="0">
                        <a:solidFill>
                          <a:schemeClr val="tx1"/>
                        </a:solidFill>
                        <a:effectLst/>
                      </a:endParaRPr>
                    </a:p>
                    <a:p>
                      <a:pPr algn="just" rtl="0" fontAlgn="base"/>
                      <a:r>
                        <a:rPr lang="en-GB" sz="1600" dirty="0">
                          <a:solidFill>
                            <a:schemeClr val="tx1"/>
                          </a:solidFill>
                          <a:effectLst/>
                        </a:rPr>
                        <a:t>Name </a:t>
                      </a:r>
                      <a:endParaRPr lang="en-GB" b="0" i="0">
                        <a:solidFill>
                          <a:schemeClr val="tx1"/>
                        </a:solidFill>
                        <a:effectLst/>
                      </a:endParaRPr>
                    </a:p>
                  </a:txBody>
                  <a:tcPr>
                    <a:noFill/>
                  </a:tcPr>
                </a:tc>
                <a:extLst>
                  <a:ext uri="{0D108BD9-81ED-4DB2-BD59-A6C34878D82A}">
                    <a16:rowId xmlns:a16="http://schemas.microsoft.com/office/drawing/2014/main" val="1189883198"/>
                  </a:ext>
                </a:extLst>
              </a:tr>
              <a:tr h="576277">
                <a:tc>
                  <a:txBody>
                    <a:bodyPr/>
                    <a:lstStyle/>
                    <a:p>
                      <a:pPr fontAlgn="t"/>
                      <a:endParaRPr lang="en-GB" dirty="0">
                        <a:solidFill>
                          <a:schemeClr val="tx1"/>
                        </a:solidFill>
                        <a:effectLst/>
                      </a:endParaRPr>
                    </a:p>
                    <a:p>
                      <a:pPr algn="just" rtl="0" fontAlgn="base"/>
                      <a:r>
                        <a:rPr lang="en-GB" sz="1600" dirty="0">
                          <a:solidFill>
                            <a:schemeClr val="tx1"/>
                          </a:solidFill>
                          <a:effectLst/>
                        </a:rPr>
                        <a:t>Price </a:t>
                      </a:r>
                      <a:endParaRPr lang="en-GB" b="0" i="0">
                        <a:solidFill>
                          <a:schemeClr val="tx1"/>
                        </a:solidFill>
                        <a:effectLst/>
                      </a:endParaRPr>
                    </a:p>
                  </a:txBody>
                  <a:tcPr>
                    <a:noFill/>
                  </a:tcPr>
                </a:tc>
                <a:extLst>
                  <a:ext uri="{0D108BD9-81ED-4DB2-BD59-A6C34878D82A}">
                    <a16:rowId xmlns:a16="http://schemas.microsoft.com/office/drawing/2014/main" val="276487845"/>
                  </a:ext>
                </a:extLst>
              </a:tr>
              <a:tr h="576277">
                <a:tc>
                  <a:txBody>
                    <a:bodyPr/>
                    <a:lstStyle/>
                    <a:p>
                      <a:pPr fontAlgn="t"/>
                      <a:endParaRPr lang="en-GB" dirty="0">
                        <a:solidFill>
                          <a:schemeClr val="tx1"/>
                        </a:solidFill>
                        <a:effectLst/>
                      </a:endParaRPr>
                    </a:p>
                    <a:p>
                      <a:pPr algn="just" rtl="0" fontAlgn="base"/>
                      <a:r>
                        <a:rPr lang="en-GB" sz="1600" dirty="0">
                          <a:solidFill>
                            <a:schemeClr val="tx1"/>
                          </a:solidFill>
                          <a:effectLst/>
                        </a:rPr>
                        <a:t>Discounts </a:t>
                      </a:r>
                      <a:endParaRPr lang="en-GB" b="0" i="0">
                        <a:solidFill>
                          <a:schemeClr val="tx1"/>
                        </a:solidFill>
                        <a:effectLst/>
                      </a:endParaRPr>
                    </a:p>
                  </a:txBody>
                  <a:tcPr>
                    <a:noFill/>
                  </a:tcPr>
                </a:tc>
                <a:extLst>
                  <a:ext uri="{0D108BD9-81ED-4DB2-BD59-A6C34878D82A}">
                    <a16:rowId xmlns:a16="http://schemas.microsoft.com/office/drawing/2014/main" val="496936528"/>
                  </a:ext>
                </a:extLst>
              </a:tr>
              <a:tr h="770612">
                <a:tc>
                  <a:txBody>
                    <a:bodyPr/>
                    <a:lstStyle/>
                    <a:p>
                      <a:pPr fontAlgn="t"/>
                      <a:endParaRPr lang="en-GB" dirty="0">
                        <a:solidFill>
                          <a:schemeClr val="tx1"/>
                        </a:solidFill>
                        <a:effectLst/>
                      </a:endParaRPr>
                    </a:p>
                    <a:p>
                      <a:pPr algn="just" rtl="0" fontAlgn="base"/>
                      <a:r>
                        <a:rPr lang="en-GB" sz="1600" dirty="0">
                          <a:solidFill>
                            <a:schemeClr val="tx1"/>
                          </a:solidFill>
                          <a:effectLst/>
                        </a:rPr>
                        <a:t>ImageLink </a:t>
                      </a:r>
                      <a:endParaRPr lang="en-GB" b="0" i="0" dirty="0">
                        <a:solidFill>
                          <a:schemeClr val="tx1"/>
                        </a:solidFill>
                        <a:effectLst/>
                      </a:endParaRPr>
                    </a:p>
                  </a:txBody>
                  <a:tcPr>
                    <a:noFill/>
                  </a:tcPr>
                </a:tc>
                <a:extLst>
                  <a:ext uri="{0D108BD9-81ED-4DB2-BD59-A6C34878D82A}">
                    <a16:rowId xmlns:a16="http://schemas.microsoft.com/office/drawing/2014/main" val="1903692058"/>
                  </a:ext>
                </a:extLst>
              </a:tr>
            </a:tbl>
          </a:graphicData>
        </a:graphic>
      </p:graphicFrame>
      <p:graphicFrame>
        <p:nvGraphicFramePr>
          <p:cNvPr id="7" name="Table 6">
            <a:extLst>
              <a:ext uri="{FF2B5EF4-FFF2-40B4-BE49-F238E27FC236}">
                <a16:creationId xmlns:a16="http://schemas.microsoft.com/office/drawing/2014/main" id="{6D6F962A-CDC5-ADA4-5500-F0748F2AF1FC}"/>
              </a:ext>
            </a:extLst>
          </p:cNvPr>
          <p:cNvGraphicFramePr>
            <a:graphicFrameLocks noGrp="1"/>
          </p:cNvGraphicFramePr>
          <p:nvPr>
            <p:extLst>
              <p:ext uri="{D42A27DB-BD31-4B8C-83A1-F6EECF244321}">
                <p14:modId xmlns:p14="http://schemas.microsoft.com/office/powerpoint/2010/main" val="1667105101"/>
              </p:ext>
            </p:extLst>
          </p:nvPr>
        </p:nvGraphicFramePr>
        <p:xfrm>
          <a:off x="4054415" y="1581510"/>
          <a:ext cx="1954524" cy="3230880"/>
        </p:xfrm>
        <a:graphic>
          <a:graphicData uri="http://schemas.openxmlformats.org/drawingml/2006/table">
            <a:tbl>
              <a:tblPr firstRow="1" bandRow="1">
                <a:tableStyleId>{5C22544A-7EE6-4342-B048-85BDC9FD1C3A}</a:tableStyleId>
              </a:tblPr>
              <a:tblGrid>
                <a:gridCol w="1954524">
                  <a:extLst>
                    <a:ext uri="{9D8B030D-6E8A-4147-A177-3AD203B41FA5}">
                      <a16:colId xmlns:a16="http://schemas.microsoft.com/office/drawing/2014/main" val="2735200287"/>
                    </a:ext>
                  </a:extLst>
                </a:gridCol>
              </a:tblGrid>
              <a:tr h="503582">
                <a:tc>
                  <a:txBody>
                    <a:bodyPr/>
                    <a:lstStyle/>
                    <a:p>
                      <a:pPr fontAlgn="t"/>
                      <a:endParaRPr lang="en-GB">
                        <a:effectLst/>
                      </a:endParaRPr>
                    </a:p>
                    <a:p>
                      <a:pPr algn="just" rtl="0" fontAlgn="base"/>
                      <a:r>
                        <a:rPr lang="en-GB" sz="2000" dirty="0">
                          <a:effectLst/>
                        </a:rPr>
                        <a:t>Game </a:t>
                      </a:r>
                    </a:p>
                  </a:txBody>
                  <a:tcPr>
                    <a:solidFill>
                      <a:schemeClr val="accent1">
                        <a:lumMod val="75000"/>
                      </a:schemeClr>
                    </a:solidFill>
                  </a:tcPr>
                </a:tc>
                <a:extLst>
                  <a:ext uri="{0D108BD9-81ED-4DB2-BD59-A6C34878D82A}">
                    <a16:rowId xmlns:a16="http://schemas.microsoft.com/office/drawing/2014/main" val="3521343286"/>
                  </a:ext>
                </a:extLst>
              </a:tr>
              <a:tr h="503582">
                <a:tc>
                  <a:txBody>
                    <a:bodyPr/>
                    <a:lstStyle/>
                    <a:p>
                      <a:pPr fontAlgn="t"/>
                      <a:endParaRPr lang="en-GB" dirty="0">
                        <a:solidFill>
                          <a:schemeClr val="tx1"/>
                        </a:solidFill>
                        <a:effectLst/>
                      </a:endParaRPr>
                    </a:p>
                    <a:p>
                      <a:pPr algn="just" rtl="0" fontAlgn="base"/>
                      <a:r>
                        <a:rPr lang="en-GB" dirty="0">
                          <a:solidFill>
                            <a:schemeClr val="tx1"/>
                          </a:solidFill>
                          <a:effectLst/>
                        </a:rPr>
                        <a:t>Product id</a:t>
                      </a:r>
                    </a:p>
                  </a:txBody>
                  <a:tcPr>
                    <a:noFill/>
                  </a:tcPr>
                </a:tc>
                <a:extLst>
                  <a:ext uri="{0D108BD9-81ED-4DB2-BD59-A6C34878D82A}">
                    <a16:rowId xmlns:a16="http://schemas.microsoft.com/office/drawing/2014/main" val="240657856"/>
                  </a:ext>
                </a:extLst>
              </a:tr>
              <a:tr h="503582">
                <a:tc>
                  <a:txBody>
                    <a:bodyPr/>
                    <a:lstStyle/>
                    <a:p>
                      <a:pPr fontAlgn="t"/>
                      <a:endParaRPr lang="en-GB" dirty="0">
                        <a:solidFill>
                          <a:schemeClr val="tx1"/>
                        </a:solidFill>
                        <a:effectLst/>
                      </a:endParaRPr>
                    </a:p>
                    <a:p>
                      <a:pPr algn="just" rtl="0" fontAlgn="base"/>
                      <a:r>
                        <a:rPr lang="en-GB" dirty="0">
                          <a:solidFill>
                            <a:schemeClr val="tx1"/>
                          </a:solidFill>
                          <a:effectLst/>
                        </a:rPr>
                        <a:t>Game Name</a:t>
                      </a:r>
                    </a:p>
                  </a:txBody>
                  <a:tcPr>
                    <a:noFill/>
                  </a:tcPr>
                </a:tc>
                <a:extLst>
                  <a:ext uri="{0D108BD9-81ED-4DB2-BD59-A6C34878D82A}">
                    <a16:rowId xmlns:a16="http://schemas.microsoft.com/office/drawing/2014/main" val="1784903906"/>
                  </a:ext>
                </a:extLst>
              </a:tr>
              <a:tr h="503582">
                <a:tc>
                  <a:txBody>
                    <a:bodyPr/>
                    <a:lstStyle/>
                    <a:p>
                      <a:pPr fontAlgn="t"/>
                      <a:r>
                        <a:rPr lang="en-GB" dirty="0">
                          <a:solidFill>
                            <a:schemeClr val="tx1"/>
                          </a:solidFill>
                          <a:effectLst/>
                        </a:rPr>
                        <a:t>Minimum memory size</a:t>
                      </a:r>
                    </a:p>
                  </a:txBody>
                  <a:tcPr>
                    <a:noFill/>
                  </a:tcPr>
                </a:tc>
                <a:extLst>
                  <a:ext uri="{0D108BD9-81ED-4DB2-BD59-A6C34878D82A}">
                    <a16:rowId xmlns:a16="http://schemas.microsoft.com/office/drawing/2014/main" val="1448577136"/>
                  </a:ext>
                </a:extLst>
              </a:tr>
              <a:tr h="503582">
                <a:tc>
                  <a:txBody>
                    <a:bodyPr/>
                    <a:lstStyle/>
                    <a:p>
                      <a:pPr fontAlgn="t"/>
                      <a:r>
                        <a:rPr lang="en-GB" dirty="0">
                          <a:solidFill>
                            <a:schemeClr val="tx1"/>
                          </a:solidFill>
                          <a:effectLst/>
                        </a:rPr>
                        <a:t>Maximum no. of players</a:t>
                      </a:r>
                    </a:p>
                  </a:txBody>
                  <a:tcPr>
                    <a:noFill/>
                  </a:tcPr>
                </a:tc>
                <a:extLst>
                  <a:ext uri="{0D108BD9-81ED-4DB2-BD59-A6C34878D82A}">
                    <a16:rowId xmlns:a16="http://schemas.microsoft.com/office/drawing/2014/main" val="918841631"/>
                  </a:ext>
                </a:extLst>
              </a:tr>
            </a:tbl>
          </a:graphicData>
        </a:graphic>
      </p:graphicFrame>
      <p:graphicFrame>
        <p:nvGraphicFramePr>
          <p:cNvPr id="9" name="Table 8">
            <a:extLst>
              <a:ext uri="{FF2B5EF4-FFF2-40B4-BE49-F238E27FC236}">
                <a16:creationId xmlns:a16="http://schemas.microsoft.com/office/drawing/2014/main" id="{97F434C3-B0FA-9795-DC8C-041A755F80A5}"/>
              </a:ext>
            </a:extLst>
          </p:cNvPr>
          <p:cNvGraphicFramePr>
            <a:graphicFrameLocks noGrp="1"/>
          </p:cNvGraphicFramePr>
          <p:nvPr>
            <p:extLst>
              <p:ext uri="{D42A27DB-BD31-4B8C-83A1-F6EECF244321}">
                <p14:modId xmlns:p14="http://schemas.microsoft.com/office/powerpoint/2010/main" val="4055032210"/>
              </p:ext>
            </p:extLst>
          </p:nvPr>
        </p:nvGraphicFramePr>
        <p:xfrm>
          <a:off x="6045499" y="1594450"/>
          <a:ext cx="1731881" cy="2728917"/>
        </p:xfrm>
        <a:graphic>
          <a:graphicData uri="http://schemas.openxmlformats.org/drawingml/2006/table">
            <a:tbl>
              <a:tblPr firstRow="1" bandRow="1">
                <a:tableStyleId>{5C22544A-7EE6-4342-B048-85BDC9FD1C3A}</a:tableStyleId>
              </a:tblPr>
              <a:tblGrid>
                <a:gridCol w="1731881">
                  <a:extLst>
                    <a:ext uri="{9D8B030D-6E8A-4147-A177-3AD203B41FA5}">
                      <a16:colId xmlns:a16="http://schemas.microsoft.com/office/drawing/2014/main" val="1198001334"/>
                    </a:ext>
                  </a:extLst>
                </a:gridCol>
              </a:tblGrid>
              <a:tr h="534357">
                <a:tc>
                  <a:txBody>
                    <a:bodyPr/>
                    <a:lstStyle/>
                    <a:p>
                      <a:pPr fontAlgn="t"/>
                      <a:endParaRPr lang="en-GB">
                        <a:effectLst/>
                      </a:endParaRPr>
                    </a:p>
                    <a:p>
                      <a:pPr algn="just" rtl="0" fontAlgn="base"/>
                      <a:r>
                        <a:rPr lang="en-GB" sz="2000" dirty="0">
                          <a:effectLst/>
                        </a:rPr>
                        <a:t>Accessory </a:t>
                      </a:r>
                    </a:p>
                  </a:txBody>
                  <a:tcPr>
                    <a:solidFill>
                      <a:schemeClr val="accent1">
                        <a:lumMod val="75000"/>
                      </a:schemeClr>
                    </a:solidFill>
                  </a:tcPr>
                </a:tc>
                <a:extLst>
                  <a:ext uri="{0D108BD9-81ED-4DB2-BD59-A6C34878D82A}">
                    <a16:rowId xmlns:a16="http://schemas.microsoft.com/office/drawing/2014/main" val="4245762093"/>
                  </a:ext>
                </a:extLst>
              </a:tr>
              <a:tr h="534357">
                <a:tc>
                  <a:txBody>
                    <a:bodyPr/>
                    <a:lstStyle/>
                    <a:p>
                      <a:pPr fontAlgn="t"/>
                      <a:endParaRPr lang="en-GB" dirty="0">
                        <a:solidFill>
                          <a:schemeClr val="tx1"/>
                        </a:solidFill>
                        <a:effectLst/>
                      </a:endParaRPr>
                    </a:p>
                    <a:p>
                      <a:pPr algn="just" rtl="0" fontAlgn="base"/>
                      <a:r>
                        <a:rPr lang="en-GB" sz="1600" dirty="0">
                          <a:solidFill>
                            <a:schemeClr val="tx1"/>
                          </a:solidFill>
                          <a:effectLst/>
                        </a:rPr>
                        <a:t>Product id</a:t>
                      </a:r>
                      <a:endParaRPr lang="en-GB" dirty="0">
                        <a:solidFill>
                          <a:schemeClr val="tx1"/>
                        </a:solidFill>
                        <a:effectLst/>
                      </a:endParaRPr>
                    </a:p>
                  </a:txBody>
                  <a:tcPr>
                    <a:noFill/>
                  </a:tcPr>
                </a:tc>
                <a:extLst>
                  <a:ext uri="{0D108BD9-81ED-4DB2-BD59-A6C34878D82A}">
                    <a16:rowId xmlns:a16="http://schemas.microsoft.com/office/drawing/2014/main" val="785513407"/>
                  </a:ext>
                </a:extLst>
              </a:tr>
              <a:tr h="534357">
                <a:tc>
                  <a:txBody>
                    <a:bodyPr/>
                    <a:lstStyle/>
                    <a:p>
                      <a:pPr fontAlgn="t"/>
                      <a:endParaRPr lang="en-GB" dirty="0">
                        <a:solidFill>
                          <a:schemeClr val="tx1"/>
                        </a:solidFill>
                        <a:effectLst/>
                      </a:endParaRPr>
                    </a:p>
                    <a:p>
                      <a:pPr algn="just" rtl="0" fontAlgn="base"/>
                      <a:r>
                        <a:rPr lang="en-GB" dirty="0">
                          <a:solidFill>
                            <a:schemeClr val="tx1"/>
                          </a:solidFill>
                          <a:effectLst/>
                        </a:rPr>
                        <a:t>Accessory name</a:t>
                      </a:r>
                    </a:p>
                  </a:txBody>
                  <a:tcPr>
                    <a:noFill/>
                  </a:tcPr>
                </a:tc>
                <a:extLst>
                  <a:ext uri="{0D108BD9-81ED-4DB2-BD59-A6C34878D82A}">
                    <a16:rowId xmlns:a16="http://schemas.microsoft.com/office/drawing/2014/main" val="4103709838"/>
                  </a:ext>
                </a:extLst>
              </a:tr>
              <a:tr h="534357">
                <a:tc>
                  <a:txBody>
                    <a:bodyPr/>
                    <a:lstStyle/>
                    <a:p>
                      <a:pPr algn="just" rtl="0" fontAlgn="base"/>
                      <a:r>
                        <a:rPr lang="en-GB" dirty="0">
                          <a:solidFill>
                            <a:schemeClr val="tx1"/>
                          </a:solidFill>
                          <a:effectLst/>
                        </a:rPr>
                        <a:t>details</a:t>
                      </a:r>
                    </a:p>
                  </a:txBody>
                  <a:tcPr>
                    <a:noFill/>
                  </a:tcPr>
                </a:tc>
                <a:extLst>
                  <a:ext uri="{0D108BD9-81ED-4DB2-BD59-A6C34878D82A}">
                    <a16:rowId xmlns:a16="http://schemas.microsoft.com/office/drawing/2014/main" val="3720401180"/>
                  </a:ext>
                </a:extLst>
              </a:tr>
            </a:tbl>
          </a:graphicData>
        </a:graphic>
      </p:graphicFrame>
      <p:graphicFrame>
        <p:nvGraphicFramePr>
          <p:cNvPr id="11" name="Table 10">
            <a:extLst>
              <a:ext uri="{FF2B5EF4-FFF2-40B4-BE49-F238E27FC236}">
                <a16:creationId xmlns:a16="http://schemas.microsoft.com/office/drawing/2014/main" id="{D9CC6BF7-AEA7-D207-F039-F2A7AB8C3080}"/>
              </a:ext>
            </a:extLst>
          </p:cNvPr>
          <p:cNvGraphicFramePr>
            <a:graphicFrameLocks noGrp="1"/>
          </p:cNvGraphicFramePr>
          <p:nvPr>
            <p:extLst>
              <p:ext uri="{D42A27DB-BD31-4B8C-83A1-F6EECF244321}">
                <p14:modId xmlns:p14="http://schemas.microsoft.com/office/powerpoint/2010/main" val="1909961736"/>
              </p:ext>
            </p:extLst>
          </p:nvPr>
        </p:nvGraphicFramePr>
        <p:xfrm>
          <a:off x="7799538" y="1591574"/>
          <a:ext cx="1533094" cy="2418521"/>
        </p:xfrm>
        <a:graphic>
          <a:graphicData uri="http://schemas.openxmlformats.org/drawingml/2006/table">
            <a:tbl>
              <a:tblPr firstRow="1" bandRow="1">
                <a:tableStyleId>{5C22544A-7EE6-4342-B048-85BDC9FD1C3A}</a:tableStyleId>
              </a:tblPr>
              <a:tblGrid>
                <a:gridCol w="1533094">
                  <a:extLst>
                    <a:ext uri="{9D8B030D-6E8A-4147-A177-3AD203B41FA5}">
                      <a16:colId xmlns:a16="http://schemas.microsoft.com/office/drawing/2014/main" val="3885896229"/>
                    </a:ext>
                  </a:extLst>
                </a:gridCol>
              </a:tblGrid>
              <a:tr h="528761">
                <a:tc>
                  <a:txBody>
                    <a:bodyPr/>
                    <a:lstStyle/>
                    <a:p>
                      <a:pPr fontAlgn="t"/>
                      <a:endParaRPr lang="en-GB">
                        <a:effectLst/>
                      </a:endParaRPr>
                    </a:p>
                    <a:p>
                      <a:pPr algn="just" rtl="0" fontAlgn="base"/>
                      <a:r>
                        <a:rPr lang="en-GB" sz="2000" dirty="0">
                          <a:effectLst/>
                        </a:rPr>
                        <a:t>Console </a:t>
                      </a:r>
                      <a:endParaRPr lang="en-GB" sz="2000" b="0" i="0" dirty="0">
                        <a:effectLst/>
                      </a:endParaRPr>
                    </a:p>
                  </a:txBody>
                  <a:tcPr>
                    <a:solidFill>
                      <a:schemeClr val="accent1">
                        <a:lumMod val="75000"/>
                      </a:schemeClr>
                    </a:solidFill>
                  </a:tcPr>
                </a:tc>
                <a:extLst>
                  <a:ext uri="{0D108BD9-81ED-4DB2-BD59-A6C34878D82A}">
                    <a16:rowId xmlns:a16="http://schemas.microsoft.com/office/drawing/2014/main" val="1271570039"/>
                  </a:ext>
                </a:extLst>
              </a:tr>
              <a:tr h="528761">
                <a:tc>
                  <a:txBody>
                    <a:bodyPr/>
                    <a:lstStyle/>
                    <a:p>
                      <a:pPr fontAlgn="t"/>
                      <a:r>
                        <a:rPr lang="en-GB" dirty="0">
                          <a:solidFill>
                            <a:schemeClr val="tx1"/>
                          </a:solidFill>
                          <a:effectLst/>
                        </a:rPr>
                        <a:t>Product id</a:t>
                      </a:r>
                    </a:p>
                    <a:p>
                      <a:pPr algn="just" rtl="0" fontAlgn="base"/>
                      <a:r>
                        <a:rPr lang="en-GB" sz="1600" dirty="0">
                          <a:solidFill>
                            <a:schemeClr val="tx1"/>
                          </a:solidFill>
                          <a:effectLst/>
                        </a:rPr>
                        <a:t> </a:t>
                      </a:r>
                      <a:endParaRPr lang="en-GB" b="0" i="0" dirty="0">
                        <a:solidFill>
                          <a:schemeClr val="tx1"/>
                        </a:solidFill>
                        <a:effectLst/>
                      </a:endParaRPr>
                    </a:p>
                  </a:txBody>
                  <a:tcPr>
                    <a:noFill/>
                  </a:tcPr>
                </a:tc>
                <a:extLst>
                  <a:ext uri="{0D108BD9-81ED-4DB2-BD59-A6C34878D82A}">
                    <a16:rowId xmlns:a16="http://schemas.microsoft.com/office/drawing/2014/main" val="332497333"/>
                  </a:ext>
                </a:extLst>
              </a:tr>
              <a:tr h="528761">
                <a:tc>
                  <a:txBody>
                    <a:bodyPr/>
                    <a:lstStyle/>
                    <a:p>
                      <a:pPr fontAlgn="t"/>
                      <a:r>
                        <a:rPr lang="en-GB" dirty="0">
                          <a:solidFill>
                            <a:schemeClr val="tx1"/>
                          </a:solidFill>
                          <a:effectLst/>
                        </a:rPr>
                        <a:t>size</a:t>
                      </a:r>
                    </a:p>
                  </a:txBody>
                  <a:tcPr>
                    <a:noFill/>
                  </a:tcPr>
                </a:tc>
                <a:extLst>
                  <a:ext uri="{0D108BD9-81ED-4DB2-BD59-A6C34878D82A}">
                    <a16:rowId xmlns:a16="http://schemas.microsoft.com/office/drawing/2014/main" val="327427429"/>
                  </a:ext>
                </a:extLst>
              </a:tr>
              <a:tr h="528761">
                <a:tc>
                  <a:txBody>
                    <a:bodyPr/>
                    <a:lstStyle/>
                    <a:p>
                      <a:pPr fontAlgn="t"/>
                      <a:endParaRPr lang="en-GB" dirty="0">
                        <a:solidFill>
                          <a:schemeClr val="tx1"/>
                        </a:solidFill>
                        <a:effectLst/>
                      </a:endParaRPr>
                    </a:p>
                    <a:p>
                      <a:pPr algn="just" rtl="0" fontAlgn="base"/>
                      <a:r>
                        <a:rPr lang="en-GB" sz="1600" b="0" i="0" u="sng">
                          <a:solidFill>
                            <a:schemeClr val="tx1"/>
                          </a:solidFill>
                          <a:effectLst/>
                        </a:rPr>
                        <a:t>DriveType</a:t>
                      </a:r>
                      <a:endParaRPr lang="en-GB" b="0" i="0" dirty="0">
                        <a:solidFill>
                          <a:schemeClr val="tx1"/>
                        </a:solidFill>
                        <a:effectLst/>
                      </a:endParaRPr>
                    </a:p>
                  </a:txBody>
                  <a:tcPr>
                    <a:noFill/>
                  </a:tcPr>
                </a:tc>
                <a:extLst>
                  <a:ext uri="{0D108BD9-81ED-4DB2-BD59-A6C34878D82A}">
                    <a16:rowId xmlns:a16="http://schemas.microsoft.com/office/drawing/2014/main" val="1155686448"/>
                  </a:ext>
                </a:extLst>
              </a:tr>
            </a:tbl>
          </a:graphicData>
        </a:graphic>
      </p:graphicFrame>
      <p:graphicFrame>
        <p:nvGraphicFramePr>
          <p:cNvPr id="13" name="Table 12">
            <a:extLst>
              <a:ext uri="{FF2B5EF4-FFF2-40B4-BE49-F238E27FC236}">
                <a16:creationId xmlns:a16="http://schemas.microsoft.com/office/drawing/2014/main" id="{89D84B3E-07C5-E877-FBC0-5F7552345F47}"/>
              </a:ext>
            </a:extLst>
          </p:cNvPr>
          <p:cNvGraphicFramePr>
            <a:graphicFrameLocks noGrp="1"/>
          </p:cNvGraphicFramePr>
          <p:nvPr>
            <p:extLst>
              <p:ext uri="{D42A27DB-BD31-4B8C-83A1-F6EECF244321}">
                <p14:modId xmlns:p14="http://schemas.microsoft.com/office/powerpoint/2010/main" val="2797703330"/>
              </p:ext>
            </p:extLst>
          </p:nvPr>
        </p:nvGraphicFramePr>
        <p:xfrm>
          <a:off x="9357054" y="1585823"/>
          <a:ext cx="1987400" cy="4262760"/>
        </p:xfrm>
        <a:graphic>
          <a:graphicData uri="http://schemas.openxmlformats.org/drawingml/2006/table">
            <a:tbl>
              <a:tblPr firstRow="1" bandRow="1">
                <a:tableStyleId>{5C22544A-7EE6-4342-B048-85BDC9FD1C3A}</a:tableStyleId>
              </a:tblPr>
              <a:tblGrid>
                <a:gridCol w="1987400">
                  <a:extLst>
                    <a:ext uri="{9D8B030D-6E8A-4147-A177-3AD203B41FA5}">
                      <a16:colId xmlns:a16="http://schemas.microsoft.com/office/drawing/2014/main" val="1085862951"/>
                    </a:ext>
                  </a:extLst>
                </a:gridCol>
              </a:tblGrid>
              <a:tr h="647727">
                <a:tc>
                  <a:txBody>
                    <a:bodyPr/>
                    <a:lstStyle/>
                    <a:p>
                      <a:pPr fontAlgn="t"/>
                      <a:endParaRPr lang="en-GB">
                        <a:effectLst/>
                      </a:endParaRPr>
                    </a:p>
                    <a:p>
                      <a:pPr algn="just" rtl="0" fontAlgn="base"/>
                      <a:r>
                        <a:rPr lang="en-GB" sz="2000" dirty="0" err="1">
                          <a:effectLst/>
                        </a:rPr>
                        <a:t>OrderReceipt</a:t>
                      </a:r>
                      <a:r>
                        <a:rPr lang="en-GB" sz="2000" dirty="0">
                          <a:effectLst/>
                        </a:rPr>
                        <a:t> </a:t>
                      </a:r>
                      <a:endParaRPr lang="en-GB" sz="2000" b="0" i="0" dirty="0">
                        <a:effectLst/>
                      </a:endParaRPr>
                    </a:p>
                  </a:txBody>
                  <a:tcPr>
                    <a:solidFill>
                      <a:schemeClr val="accent1">
                        <a:lumMod val="75000"/>
                      </a:schemeClr>
                    </a:solidFill>
                  </a:tcPr>
                </a:tc>
                <a:extLst>
                  <a:ext uri="{0D108BD9-81ED-4DB2-BD59-A6C34878D82A}">
                    <a16:rowId xmlns:a16="http://schemas.microsoft.com/office/drawing/2014/main" val="3511622260"/>
                  </a:ext>
                </a:extLst>
              </a:tr>
              <a:tr h="588842">
                <a:tc>
                  <a:txBody>
                    <a:bodyPr/>
                    <a:lstStyle/>
                    <a:p>
                      <a:pPr fontAlgn="t"/>
                      <a:endParaRPr lang="en-GB" dirty="0">
                        <a:solidFill>
                          <a:schemeClr val="tx1"/>
                        </a:solidFill>
                        <a:effectLst/>
                      </a:endParaRPr>
                    </a:p>
                    <a:p>
                      <a:pPr algn="just" rtl="0" fontAlgn="base"/>
                      <a:r>
                        <a:rPr lang="en-GB" sz="1600" u="sng" dirty="0" err="1">
                          <a:solidFill>
                            <a:schemeClr val="tx1"/>
                          </a:solidFill>
                          <a:effectLst/>
                        </a:rPr>
                        <a:t>OrderID</a:t>
                      </a:r>
                      <a:r>
                        <a:rPr lang="en-GB" sz="1600" dirty="0">
                          <a:solidFill>
                            <a:schemeClr val="tx1"/>
                          </a:solidFill>
                          <a:effectLst/>
                        </a:rPr>
                        <a:t> </a:t>
                      </a:r>
                      <a:endParaRPr lang="en-GB" b="0" i="0">
                        <a:solidFill>
                          <a:schemeClr val="tx1"/>
                        </a:solidFill>
                        <a:effectLst/>
                      </a:endParaRPr>
                    </a:p>
                  </a:txBody>
                  <a:tcPr>
                    <a:noFill/>
                  </a:tcPr>
                </a:tc>
                <a:extLst>
                  <a:ext uri="{0D108BD9-81ED-4DB2-BD59-A6C34878D82A}">
                    <a16:rowId xmlns:a16="http://schemas.microsoft.com/office/drawing/2014/main" val="4023262712"/>
                  </a:ext>
                </a:extLst>
              </a:tr>
              <a:tr h="588842">
                <a:tc>
                  <a:txBody>
                    <a:bodyPr/>
                    <a:lstStyle/>
                    <a:p>
                      <a:pPr fontAlgn="t"/>
                      <a:endParaRPr lang="en-GB" dirty="0">
                        <a:solidFill>
                          <a:schemeClr val="tx1"/>
                        </a:solidFill>
                        <a:effectLst/>
                      </a:endParaRPr>
                    </a:p>
                    <a:p>
                      <a:pPr algn="just" rtl="0" fontAlgn="base"/>
                      <a:r>
                        <a:rPr lang="en-GB" sz="1600" dirty="0">
                          <a:solidFill>
                            <a:schemeClr val="tx1"/>
                          </a:solidFill>
                          <a:effectLst/>
                        </a:rPr>
                        <a:t>Address </a:t>
                      </a:r>
                      <a:endParaRPr lang="en-GB" b="0" i="0">
                        <a:solidFill>
                          <a:schemeClr val="tx1"/>
                        </a:solidFill>
                        <a:effectLst/>
                      </a:endParaRPr>
                    </a:p>
                  </a:txBody>
                  <a:tcPr>
                    <a:noFill/>
                  </a:tcPr>
                </a:tc>
                <a:extLst>
                  <a:ext uri="{0D108BD9-81ED-4DB2-BD59-A6C34878D82A}">
                    <a16:rowId xmlns:a16="http://schemas.microsoft.com/office/drawing/2014/main" val="1354441992"/>
                  </a:ext>
                </a:extLst>
              </a:tr>
              <a:tr h="588842">
                <a:tc>
                  <a:txBody>
                    <a:bodyPr/>
                    <a:lstStyle/>
                    <a:p>
                      <a:pPr fontAlgn="t"/>
                      <a:endParaRPr lang="en-GB" dirty="0">
                        <a:solidFill>
                          <a:schemeClr val="tx1"/>
                        </a:solidFill>
                        <a:effectLst/>
                      </a:endParaRPr>
                    </a:p>
                    <a:p>
                      <a:pPr algn="just" rtl="0" fontAlgn="base"/>
                      <a:r>
                        <a:rPr lang="en-GB" sz="1600" dirty="0" err="1">
                          <a:solidFill>
                            <a:schemeClr val="tx1"/>
                          </a:solidFill>
                          <a:effectLst/>
                        </a:rPr>
                        <a:t>DateOfDelivery</a:t>
                      </a:r>
                      <a:r>
                        <a:rPr lang="en-GB" sz="1600" dirty="0">
                          <a:solidFill>
                            <a:schemeClr val="tx1"/>
                          </a:solidFill>
                          <a:effectLst/>
                        </a:rPr>
                        <a:t> </a:t>
                      </a:r>
                      <a:endParaRPr lang="en-GB" b="0" i="0" dirty="0">
                        <a:solidFill>
                          <a:schemeClr val="tx1"/>
                        </a:solidFill>
                        <a:effectLst/>
                      </a:endParaRPr>
                    </a:p>
                  </a:txBody>
                  <a:tcPr>
                    <a:noFill/>
                  </a:tcPr>
                </a:tc>
                <a:extLst>
                  <a:ext uri="{0D108BD9-81ED-4DB2-BD59-A6C34878D82A}">
                    <a16:rowId xmlns:a16="http://schemas.microsoft.com/office/drawing/2014/main" val="2451725973"/>
                  </a:ext>
                </a:extLst>
              </a:tr>
              <a:tr h="588842">
                <a:tc>
                  <a:txBody>
                    <a:bodyPr/>
                    <a:lstStyle/>
                    <a:p>
                      <a:pPr fontAlgn="t"/>
                      <a:endParaRPr lang="en-GB" dirty="0">
                        <a:solidFill>
                          <a:schemeClr val="tx1"/>
                        </a:solidFill>
                        <a:effectLst/>
                      </a:endParaRPr>
                    </a:p>
                    <a:p>
                      <a:pPr algn="just" rtl="0" fontAlgn="base"/>
                      <a:r>
                        <a:rPr lang="en-GB" sz="1600" dirty="0" err="1">
                          <a:solidFill>
                            <a:schemeClr val="tx1"/>
                          </a:solidFill>
                          <a:effectLst/>
                        </a:rPr>
                        <a:t>CustomerID</a:t>
                      </a:r>
                      <a:r>
                        <a:rPr lang="en-GB" sz="1600" dirty="0">
                          <a:solidFill>
                            <a:schemeClr val="tx1"/>
                          </a:solidFill>
                          <a:effectLst/>
                        </a:rPr>
                        <a:t> </a:t>
                      </a:r>
                      <a:endParaRPr lang="en-GB" b="0" i="0">
                        <a:solidFill>
                          <a:schemeClr val="tx1"/>
                        </a:solidFill>
                        <a:effectLst/>
                      </a:endParaRPr>
                    </a:p>
                  </a:txBody>
                  <a:tcPr>
                    <a:noFill/>
                  </a:tcPr>
                </a:tc>
                <a:extLst>
                  <a:ext uri="{0D108BD9-81ED-4DB2-BD59-A6C34878D82A}">
                    <a16:rowId xmlns:a16="http://schemas.microsoft.com/office/drawing/2014/main" val="2765018243"/>
                  </a:ext>
                </a:extLst>
              </a:tr>
              <a:tr h="588842">
                <a:tc>
                  <a:txBody>
                    <a:bodyPr/>
                    <a:lstStyle/>
                    <a:p>
                      <a:pPr fontAlgn="t"/>
                      <a:endParaRPr lang="en-GB" dirty="0">
                        <a:solidFill>
                          <a:schemeClr val="tx1"/>
                        </a:solidFill>
                        <a:effectLst/>
                      </a:endParaRPr>
                    </a:p>
                    <a:p>
                      <a:pPr algn="just" rtl="0" fontAlgn="base"/>
                      <a:r>
                        <a:rPr lang="en-GB" sz="1600" dirty="0" err="1">
                          <a:solidFill>
                            <a:schemeClr val="tx1"/>
                          </a:solidFill>
                          <a:effectLst/>
                        </a:rPr>
                        <a:t>ProductID</a:t>
                      </a:r>
                      <a:r>
                        <a:rPr lang="en-GB" sz="1600" dirty="0">
                          <a:solidFill>
                            <a:schemeClr val="tx1"/>
                          </a:solidFill>
                          <a:effectLst/>
                        </a:rPr>
                        <a:t> </a:t>
                      </a:r>
                      <a:endParaRPr lang="en-GB" b="0" i="0" dirty="0">
                        <a:solidFill>
                          <a:schemeClr val="tx1"/>
                        </a:solidFill>
                        <a:effectLst/>
                      </a:endParaRPr>
                    </a:p>
                  </a:txBody>
                  <a:tcPr>
                    <a:noFill/>
                  </a:tcPr>
                </a:tc>
                <a:extLst>
                  <a:ext uri="{0D108BD9-81ED-4DB2-BD59-A6C34878D82A}">
                    <a16:rowId xmlns:a16="http://schemas.microsoft.com/office/drawing/2014/main" val="1658696992"/>
                  </a:ext>
                </a:extLst>
              </a:tr>
              <a:tr h="544200">
                <a:tc>
                  <a:txBody>
                    <a:bodyPr/>
                    <a:lstStyle/>
                    <a:p>
                      <a:pPr algn="just" rtl="0" fontAlgn="base"/>
                      <a:r>
                        <a:rPr lang="en-GB" b="0" i="0">
                          <a:solidFill>
                            <a:schemeClr val="tx1"/>
                          </a:solidFill>
                          <a:effectLst/>
                        </a:rPr>
                        <a:t>OrderStatus</a:t>
                      </a:r>
                      <a:endParaRPr lang="en-GB" b="0" i="0" dirty="0">
                        <a:solidFill>
                          <a:schemeClr val="tx1"/>
                        </a:solidFill>
                        <a:effectLst/>
                      </a:endParaRPr>
                    </a:p>
                  </a:txBody>
                  <a:tcPr>
                    <a:noFill/>
                  </a:tcPr>
                </a:tc>
                <a:extLst>
                  <a:ext uri="{0D108BD9-81ED-4DB2-BD59-A6C34878D82A}">
                    <a16:rowId xmlns:a16="http://schemas.microsoft.com/office/drawing/2014/main" val="3671253143"/>
                  </a:ext>
                </a:extLst>
              </a:tr>
            </a:tbl>
          </a:graphicData>
        </a:graphic>
      </p:graphicFrame>
    </p:spTree>
    <p:extLst>
      <p:ext uri="{BB962C8B-B14F-4D97-AF65-F5344CB8AC3E}">
        <p14:creationId xmlns:p14="http://schemas.microsoft.com/office/powerpoint/2010/main" val="1315150658"/>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emplate>office theme</Template>
  <TotalTime>22</TotalTime>
  <Words>448</Words>
  <Application>Microsoft Office PowerPoint</Application>
  <PresentationFormat>Widescreen</PresentationFormat>
  <Paragraphs>108</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InterweaveVTI</vt:lpstr>
      <vt:lpstr>GameVault</vt:lpstr>
      <vt:lpstr>Whats the Website About?</vt:lpstr>
      <vt:lpstr>PowerPoint Presentation</vt:lpstr>
      <vt:lpstr>Database Structure?</vt:lpstr>
      <vt:lpstr>What's the Layout?</vt:lpstr>
      <vt:lpstr>ER Diagram</vt:lpstr>
      <vt:lpstr>ER Relationship Model</vt:lpstr>
      <vt:lpstr>2NF Normalized Tables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Niloy 3513</cp:lastModifiedBy>
  <cp:revision>206</cp:revision>
  <dcterms:created xsi:type="dcterms:W3CDTF">2022-12-13T06:29:55Z</dcterms:created>
  <dcterms:modified xsi:type="dcterms:W3CDTF">2022-12-14T11:14:48Z</dcterms:modified>
</cp:coreProperties>
</file>